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64" r:id="rId5"/>
    <p:sldId id="367" r:id="rId6"/>
    <p:sldId id="371" r:id="rId7"/>
    <p:sldId id="364" r:id="rId8"/>
    <p:sldId id="377" r:id="rId9"/>
    <p:sldId id="372" r:id="rId10"/>
    <p:sldId id="385" r:id="rId11"/>
    <p:sldId id="387" r:id="rId12"/>
    <p:sldId id="386" r:id="rId13"/>
    <p:sldId id="389" r:id="rId14"/>
    <p:sldId id="388" r:id="rId15"/>
    <p:sldId id="369" r:id="rId16"/>
    <p:sldId id="380" r:id="rId17"/>
    <p:sldId id="373" r:id="rId18"/>
    <p:sldId id="374" r:id="rId19"/>
    <p:sldId id="375" r:id="rId20"/>
    <p:sldId id="376"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980F7-4CFF-7E4F-8CFE-0EAE75635B47}" type="datetimeFigureOut">
              <a:rPr lang="fi-FI" smtClean="0"/>
              <a:t>23.2.2026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FD05B-A998-9642-80F7-5B52A15BCD30}" type="slidenum">
              <a:rPr lang="fi-FI" smtClean="0"/>
              <a:t>‹#›</a:t>
            </a:fld>
            <a:endParaRPr lang="fi-FI"/>
          </a:p>
        </p:txBody>
      </p:sp>
    </p:spTree>
    <p:extLst>
      <p:ext uri="{BB962C8B-B14F-4D97-AF65-F5344CB8AC3E}">
        <p14:creationId xmlns:p14="http://schemas.microsoft.com/office/powerpoint/2010/main" val="256097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421899-E9D0-5144-BC80-9B5B8224D028}"/>
              </a:ext>
            </a:extLst>
          </p:cNvPr>
          <p:cNvPicPr>
            <a:picLocks noChangeAspect="1"/>
          </p:cNvPicPr>
          <p:nvPr userDrawn="1"/>
        </p:nvPicPr>
        <p:blipFill>
          <a:blip r:embed="rId2"/>
          <a:stretch>
            <a:fillRect/>
          </a:stretch>
        </p:blipFill>
        <p:spPr>
          <a:xfrm>
            <a:off x="0" y="-3833"/>
            <a:ext cx="4619848" cy="6861833"/>
          </a:xfrm>
          <a:prstGeom prst="rect">
            <a:avLst/>
          </a:prstGeom>
        </p:spPr>
      </p:pic>
      <p:pic>
        <p:nvPicPr>
          <p:cNvPr id="16" name="Kuva 15">
            <a:extLst>
              <a:ext uri="{FF2B5EF4-FFF2-40B4-BE49-F238E27FC236}">
                <a16:creationId xmlns:a16="http://schemas.microsoft.com/office/drawing/2014/main" id="{D78745D0-A584-404B-8F51-1570CA4A8063}"/>
              </a:ext>
            </a:extLst>
          </p:cNvPr>
          <p:cNvPicPr>
            <a:picLocks noChangeAspect="1"/>
          </p:cNvPicPr>
          <p:nvPr userDrawn="1"/>
        </p:nvPicPr>
        <p:blipFill>
          <a:blip r:embed="rId3"/>
          <a:stretch>
            <a:fillRect/>
          </a:stretch>
        </p:blipFill>
        <p:spPr>
          <a:xfrm>
            <a:off x="3813595" y="1621837"/>
            <a:ext cx="5669174" cy="2178824"/>
          </a:xfrm>
          <a:prstGeom prst="rect">
            <a:avLst/>
          </a:prstGeom>
        </p:spPr>
      </p:pic>
      <p:sp>
        <p:nvSpPr>
          <p:cNvPr id="6" name="Päivämäärän paikkamerkki 2">
            <a:extLst>
              <a:ext uri="{FF2B5EF4-FFF2-40B4-BE49-F238E27FC236}">
                <a16:creationId xmlns:a16="http://schemas.microsoft.com/office/drawing/2014/main" id="{D722F4B3-9643-CD40-967C-A49ECF4AC78C}"/>
              </a:ext>
            </a:extLst>
          </p:cNvPr>
          <p:cNvSpPr>
            <a:spLocks noGrp="1"/>
          </p:cNvSpPr>
          <p:nvPr>
            <p:ph type="dt" sz="half" idx="10"/>
          </p:nvPr>
        </p:nvSpPr>
        <p:spPr>
          <a:xfrm>
            <a:off x="4619848" y="4141051"/>
            <a:ext cx="2743200" cy="365125"/>
          </a:xfrm>
        </p:spPr>
        <p:txBody>
          <a:bodyPr/>
          <a:lstStyle>
            <a:lvl1pPr algn="ctr">
              <a:defRPr/>
            </a:lvl1pPr>
          </a:lstStyle>
          <a:p>
            <a:fld id="{BA5B313B-BE05-784E-8018-BD2E6336A5D1}" type="datetime1">
              <a:rPr lang="fi-FI" smtClean="0"/>
              <a:pPr/>
              <a:t>23.2.2026</a:t>
            </a:fld>
            <a:endParaRPr lang="fi-FI"/>
          </a:p>
        </p:txBody>
      </p:sp>
    </p:spTree>
    <p:extLst>
      <p:ext uri="{BB962C8B-B14F-4D97-AF65-F5344CB8AC3E}">
        <p14:creationId xmlns:p14="http://schemas.microsoft.com/office/powerpoint/2010/main" val="158256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7435FD0-A8B2-B344-93C8-D9878F52CB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87E85EE-07E9-F04D-913F-A498E077EC89}"/>
              </a:ext>
            </a:extLst>
          </p:cNvPr>
          <p:cNvPicPr>
            <a:picLocks noChangeAspect="1"/>
          </p:cNvPicPr>
          <p:nvPr userDrawn="1"/>
        </p:nvPicPr>
        <p:blipFill>
          <a:blip r:embed="rId2"/>
          <a:stretch>
            <a:fillRect/>
          </a:stretch>
        </p:blipFill>
        <p:spPr>
          <a:xfrm>
            <a:off x="2692400" y="1112232"/>
            <a:ext cx="6807200" cy="2616200"/>
          </a:xfrm>
          <a:prstGeom prst="rect">
            <a:avLst/>
          </a:prstGeom>
        </p:spPr>
      </p:pic>
      <p:cxnSp>
        <p:nvCxnSpPr>
          <p:cNvPr id="13" name="Suora yhdysviiva 12">
            <a:extLst>
              <a:ext uri="{FF2B5EF4-FFF2-40B4-BE49-F238E27FC236}">
                <a16:creationId xmlns:a16="http://schemas.microsoft.com/office/drawing/2014/main" id="{A98C1AAD-785C-4C41-BE9D-C5114B1DFAFF}"/>
              </a:ext>
            </a:extLst>
          </p:cNvPr>
          <p:cNvCxnSpPr>
            <a:cxnSpLocks/>
          </p:cNvCxnSpPr>
          <p:nvPr userDrawn="1"/>
        </p:nvCxnSpPr>
        <p:spPr>
          <a:xfrm>
            <a:off x="841375" y="5542018"/>
            <a:ext cx="10509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EE4B82EA-ED92-3C48-A5B9-0EB59595C8D3}"/>
              </a:ext>
            </a:extLst>
          </p:cNvPr>
          <p:cNvSpPr txBox="1"/>
          <p:nvPr userDrawn="1"/>
        </p:nvSpPr>
        <p:spPr>
          <a:xfrm>
            <a:off x="838200" y="5769204"/>
            <a:ext cx="10512425" cy="692497"/>
          </a:xfrm>
          <a:prstGeom prst="rect">
            <a:avLst/>
          </a:prstGeom>
        </p:spPr>
        <p:txBody>
          <a:bodyPr wrap="square" rtlCol="0">
            <a:spAutoFit/>
          </a:bodyPr>
          <a:lstStyle/>
          <a:p>
            <a:pPr algn="ctr">
              <a:lnSpc>
                <a:spcPct val="150000"/>
              </a:lnSpc>
            </a:pPr>
            <a:r>
              <a:rPr lang="fi-FI" sz="1400" kern="1200">
                <a:solidFill>
                  <a:schemeClr val="bg1"/>
                </a:solidFill>
                <a:effectLst/>
                <a:latin typeface="+mn-lt"/>
                <a:ea typeface="+mn-ea"/>
                <a:cs typeface="+mn-cs"/>
              </a:rPr>
              <a:t>Lapinlahden kunta    |    Asematie 4, 73100 Lapinlahti    |    </a:t>
            </a:r>
            <a:r>
              <a:rPr lang="fi-FI" sz="1400" kern="1200" err="1">
                <a:solidFill>
                  <a:schemeClr val="bg1"/>
                </a:solidFill>
                <a:effectLst/>
                <a:latin typeface="+mn-lt"/>
                <a:ea typeface="+mn-ea"/>
                <a:cs typeface="+mn-cs"/>
              </a:rPr>
              <a:t>etunimi.sukunimi@lapinlahti.fi</a:t>
            </a:r>
            <a:r>
              <a:rPr lang="fi-FI" sz="1400" kern="1200">
                <a:solidFill>
                  <a:schemeClr val="bg1"/>
                </a:solidFill>
                <a:effectLst/>
                <a:latin typeface="+mn-lt"/>
                <a:ea typeface="+mn-ea"/>
                <a:cs typeface="+mn-cs"/>
              </a:rPr>
              <a:t>    |    </a:t>
            </a:r>
            <a:r>
              <a:rPr lang="fi-FI" sz="1400" kern="1200" err="1">
                <a:solidFill>
                  <a:schemeClr val="bg1"/>
                </a:solidFill>
                <a:effectLst/>
                <a:latin typeface="+mn-lt"/>
                <a:ea typeface="+mn-ea"/>
                <a:cs typeface="+mn-cs"/>
              </a:rPr>
              <a:t>www.lapinlahti.fi</a:t>
            </a:r>
            <a:endParaRPr lang="fi-FI" sz="1400" kern="1200">
              <a:solidFill>
                <a:schemeClr val="bg1"/>
              </a:solidFill>
              <a:effectLst/>
              <a:latin typeface="+mn-lt"/>
              <a:ea typeface="+mn-ea"/>
              <a:cs typeface="+mn-cs"/>
            </a:endParaRPr>
          </a:p>
          <a:p>
            <a:pPr algn="l"/>
            <a:endParaRPr lang="fi-FI"/>
          </a:p>
        </p:txBody>
      </p:sp>
    </p:spTree>
    <p:extLst>
      <p:ext uri="{BB962C8B-B14F-4D97-AF65-F5344CB8AC3E}">
        <p14:creationId xmlns:p14="http://schemas.microsoft.com/office/powerpoint/2010/main" val="230229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C89B1622-FC25-5643-AA0F-9777904E1601}"/>
              </a:ext>
            </a:extLst>
          </p:cNvPr>
          <p:cNvSpPr>
            <a:spLocks noGrp="1"/>
          </p:cNvSpPr>
          <p:nvPr>
            <p:ph type="dt" sz="half" idx="10"/>
          </p:nvPr>
        </p:nvSpPr>
        <p:spPr/>
        <p:txBody>
          <a:bodyPr/>
          <a:lstStyle/>
          <a:p>
            <a:fld id="{BA5B313B-BE05-784E-8018-BD2E6336A5D1}" type="datetime1">
              <a:rPr lang="fi-FI" smtClean="0"/>
              <a:t>23.2.2026</a:t>
            </a:fld>
            <a:endParaRPr lang="fi-FI"/>
          </a:p>
        </p:txBody>
      </p:sp>
      <p:sp>
        <p:nvSpPr>
          <p:cNvPr id="7" name="Dian numeron paikkamerkki 4">
            <a:extLst>
              <a:ext uri="{FF2B5EF4-FFF2-40B4-BE49-F238E27FC236}">
                <a16:creationId xmlns:a16="http://schemas.microsoft.com/office/drawing/2014/main" id="{7C36FE88-CAFA-2C43-8CEF-3E8208B543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EBCB1B-D99C-E849-91D4-FBAA1384A761}" type="slidenum">
              <a:rPr lang="fi-FI" smtClean="0"/>
              <a:pPr/>
              <a:t>‹#›</a:t>
            </a:fld>
            <a:endParaRPr lang="fi-FI"/>
          </a:p>
        </p:txBody>
      </p:sp>
      <p:pic>
        <p:nvPicPr>
          <p:cNvPr id="8" name="Kuva 7">
            <a:extLst>
              <a:ext uri="{FF2B5EF4-FFF2-40B4-BE49-F238E27FC236}">
                <a16:creationId xmlns:a16="http://schemas.microsoft.com/office/drawing/2014/main" id="{461C03C5-4FAD-0E4B-BE65-B2A1A88592C2}"/>
              </a:ext>
            </a:extLst>
          </p:cNvPr>
          <p:cNvPicPr>
            <a:picLocks noChangeAspect="1"/>
          </p:cNvPicPr>
          <p:nvPr userDrawn="1"/>
        </p:nvPicPr>
        <p:blipFill>
          <a:blip r:embed="rId2"/>
          <a:stretch>
            <a:fillRect/>
          </a:stretch>
        </p:blipFill>
        <p:spPr>
          <a:xfrm>
            <a:off x="4778801" y="4740024"/>
            <a:ext cx="2634399" cy="1822426"/>
          </a:xfrm>
          <a:prstGeom prst="rect">
            <a:avLst/>
          </a:prstGeom>
        </p:spPr>
      </p:pic>
      <p:cxnSp>
        <p:nvCxnSpPr>
          <p:cNvPr id="11" name="Suora yhdysviiva 10">
            <a:extLst>
              <a:ext uri="{FF2B5EF4-FFF2-40B4-BE49-F238E27FC236}">
                <a16:creationId xmlns:a16="http://schemas.microsoft.com/office/drawing/2014/main" id="{5393538B-5EE7-D94D-907F-BFA8F1000E2A}"/>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5A9EEFD0-FB68-AB4A-9B78-849E8AC953CA}"/>
              </a:ext>
            </a:extLst>
          </p:cNvPr>
          <p:cNvPicPr>
            <a:picLocks noChangeAspect="1"/>
          </p:cNvPicPr>
          <p:nvPr userDrawn="1"/>
        </p:nvPicPr>
        <p:blipFill>
          <a:blip r:embed="rId3"/>
          <a:stretch>
            <a:fillRect/>
          </a:stretch>
        </p:blipFill>
        <p:spPr>
          <a:xfrm>
            <a:off x="1890528" y="316598"/>
            <a:ext cx="2525273" cy="970534"/>
          </a:xfrm>
          <a:prstGeom prst="rect">
            <a:avLst/>
          </a:prstGeom>
        </p:spPr>
      </p:pic>
      <p:sp>
        <p:nvSpPr>
          <p:cNvPr id="5" name="Otsikko 4">
            <a:extLst>
              <a:ext uri="{FF2B5EF4-FFF2-40B4-BE49-F238E27FC236}">
                <a16:creationId xmlns:a16="http://schemas.microsoft.com/office/drawing/2014/main" id="{B5E2B37E-E9AD-B343-9DC2-D2C54A41F9C3}"/>
              </a:ext>
            </a:extLst>
          </p:cNvPr>
          <p:cNvSpPr>
            <a:spLocks noGrp="1"/>
          </p:cNvSpPr>
          <p:nvPr>
            <p:ph type="title" hasCustomPrompt="1"/>
          </p:nvPr>
        </p:nvSpPr>
        <p:spPr>
          <a:xfrm>
            <a:off x="841375" y="2451845"/>
            <a:ext cx="10515600" cy="998347"/>
          </a:xfrm>
        </p:spPr>
        <p:txBody>
          <a:bodyPr>
            <a:normAutofit/>
          </a:bodyPr>
          <a:lstStyle>
            <a:lvl1pPr algn="ctr">
              <a:defRPr sz="5400" b="0"/>
            </a:lvl1pPr>
          </a:lstStyle>
          <a:p>
            <a:pPr algn="ctr"/>
            <a:r>
              <a:rPr lang="fi-FI" b="1">
                <a:solidFill>
                  <a:schemeClr val="tx1">
                    <a:lumMod val="75000"/>
                    <a:lumOff val="25000"/>
                  </a:schemeClr>
                </a:solidFill>
              </a:rPr>
              <a:t>Diaesityksen otsikko</a:t>
            </a:r>
          </a:p>
        </p:txBody>
      </p:sp>
      <p:sp>
        <p:nvSpPr>
          <p:cNvPr id="22" name="Tekstin paikkamerkki 21">
            <a:extLst>
              <a:ext uri="{FF2B5EF4-FFF2-40B4-BE49-F238E27FC236}">
                <a16:creationId xmlns:a16="http://schemas.microsoft.com/office/drawing/2014/main" id="{EB8210B9-F1F0-C94F-AE8D-F31B14EB9482}"/>
              </a:ext>
            </a:extLst>
          </p:cNvPr>
          <p:cNvSpPr>
            <a:spLocks noGrp="1"/>
          </p:cNvSpPr>
          <p:nvPr>
            <p:ph type="body" sz="quarter" idx="11" hasCustomPrompt="1"/>
          </p:nvPr>
        </p:nvSpPr>
        <p:spPr>
          <a:xfrm>
            <a:off x="3848100" y="3544462"/>
            <a:ext cx="4495800" cy="541338"/>
          </a:xfrm>
        </p:spPr>
        <p:txBody>
          <a:bodyPr>
            <a:normAutofit/>
          </a:bodyPr>
          <a:lstStyle>
            <a:lvl1pPr marL="0" indent="0" algn="ctr">
              <a:buNone/>
              <a:defRPr sz="2400"/>
            </a:lvl1pPr>
          </a:lstStyle>
          <a:p>
            <a:r>
              <a:rPr lang="fi-FI"/>
              <a:t>Alaotsikko</a:t>
            </a:r>
          </a:p>
        </p:txBody>
      </p:sp>
    </p:spTree>
    <p:extLst>
      <p:ext uri="{BB962C8B-B14F-4D97-AF65-F5344CB8AC3E}">
        <p14:creationId xmlns:p14="http://schemas.microsoft.com/office/powerpoint/2010/main" val="117181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47CE2-2CAC-A94D-8B75-BF8248C27910}"/>
              </a:ext>
            </a:extLst>
          </p:cNvPr>
          <p:cNvSpPr>
            <a:spLocks noGrp="1"/>
          </p:cNvSpPr>
          <p:nvPr>
            <p:ph type="title"/>
          </p:nvPr>
        </p:nvSpPr>
        <p:spPr>
          <a:xfrm>
            <a:off x="838200" y="1766152"/>
            <a:ext cx="10515600" cy="892208"/>
          </a:xfrm>
        </p:spPr>
        <p:txBody>
          <a:bodyPr/>
          <a:lstStyle/>
          <a:p>
            <a:r>
              <a:rPr lang="fi-FI"/>
              <a:t>Muokkaa perustyyl. napsautt.</a:t>
            </a:r>
          </a:p>
        </p:txBody>
      </p:sp>
      <p:sp>
        <p:nvSpPr>
          <p:cNvPr id="3" name="Sisällön paikkamerkki 2">
            <a:extLst>
              <a:ext uri="{FF2B5EF4-FFF2-40B4-BE49-F238E27FC236}">
                <a16:creationId xmlns:a16="http://schemas.microsoft.com/office/drawing/2014/main" id="{DC065586-2DE0-1847-96F6-C11702689E1B}"/>
              </a:ext>
            </a:extLst>
          </p:cNvPr>
          <p:cNvSpPr>
            <a:spLocks noGrp="1"/>
          </p:cNvSpPr>
          <p:nvPr>
            <p:ph idx="1"/>
          </p:nvPr>
        </p:nvSpPr>
        <p:spPr>
          <a:xfrm>
            <a:off x="838200" y="2799761"/>
            <a:ext cx="10515600" cy="3377202"/>
          </a:xfrm>
        </p:spPr>
        <p:txBody>
          <a:body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6DF1C4-1E16-3E43-8730-4296E737DE71}"/>
              </a:ext>
            </a:extLst>
          </p:cNvPr>
          <p:cNvSpPr>
            <a:spLocks noGrp="1"/>
          </p:cNvSpPr>
          <p:nvPr>
            <p:ph type="dt" sz="half" idx="10"/>
          </p:nvPr>
        </p:nvSpPr>
        <p:spPr/>
        <p:txBody>
          <a:bodyPr/>
          <a:lstStyle/>
          <a:p>
            <a:fld id="{BF8CD5AA-EC42-1C4E-8C1C-A6EAF6D39CED}" type="datetime1">
              <a:rPr lang="fi-FI" smtClean="0"/>
              <a:t>23.2.2026</a:t>
            </a:fld>
            <a:endParaRPr lang="fi-FI"/>
          </a:p>
        </p:txBody>
      </p:sp>
      <p:sp>
        <p:nvSpPr>
          <p:cNvPr id="5" name="Alatunnisteen paikkamerkki 4">
            <a:extLst>
              <a:ext uri="{FF2B5EF4-FFF2-40B4-BE49-F238E27FC236}">
                <a16:creationId xmlns:a16="http://schemas.microsoft.com/office/drawing/2014/main" id="{03007CC9-60E4-9B4A-B887-82A252D1F65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AC0E495-F6BD-9949-8610-1EAF848FA1AF}"/>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7" name="Suora yhdysviiva 6">
            <a:extLst>
              <a:ext uri="{FF2B5EF4-FFF2-40B4-BE49-F238E27FC236}">
                <a16:creationId xmlns:a16="http://schemas.microsoft.com/office/drawing/2014/main" id="{BBA90A6F-1942-F941-AC9A-D26C55886D3D}"/>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6689E572-EBFE-4F42-B87F-A57AD07585D8}"/>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251543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tsikko ja teksti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8C0E73-36A7-C341-A1FA-0F4FA22B3731}"/>
              </a:ext>
            </a:extLst>
          </p:cNvPr>
          <p:cNvSpPr>
            <a:spLocks noGrp="1"/>
          </p:cNvSpPr>
          <p:nvPr>
            <p:ph type="title"/>
          </p:nvPr>
        </p:nvSpPr>
        <p:spPr>
          <a:xfrm>
            <a:off x="831850" y="1821181"/>
            <a:ext cx="10515600" cy="1025714"/>
          </a:xfrm>
        </p:spPr>
        <p:txBody>
          <a:bodyPr anchor="t"/>
          <a:lstStyle>
            <a:lvl1pPr>
              <a:defRPr sz="6000"/>
            </a:lvl1pPr>
          </a:lstStyle>
          <a:p>
            <a:r>
              <a:rPr lang="fi-FI"/>
              <a:t>Muokkaa perustyyl. napsautt.</a:t>
            </a:r>
          </a:p>
        </p:txBody>
      </p:sp>
      <p:sp>
        <p:nvSpPr>
          <p:cNvPr id="3" name="Tekstin paikkamerkki 2">
            <a:extLst>
              <a:ext uri="{FF2B5EF4-FFF2-40B4-BE49-F238E27FC236}">
                <a16:creationId xmlns:a16="http://schemas.microsoft.com/office/drawing/2014/main" id="{1E611D99-8612-4C47-A232-8A001CF998E6}"/>
              </a:ext>
            </a:extLst>
          </p:cNvPr>
          <p:cNvSpPr>
            <a:spLocks noGrp="1"/>
          </p:cNvSpPr>
          <p:nvPr>
            <p:ph type="body" idx="1"/>
          </p:nvPr>
        </p:nvSpPr>
        <p:spPr>
          <a:xfrm>
            <a:off x="831850" y="2950590"/>
            <a:ext cx="10515600" cy="313906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D1548C3-FD8F-6348-AC5C-72DDC00C457E}"/>
              </a:ext>
            </a:extLst>
          </p:cNvPr>
          <p:cNvSpPr>
            <a:spLocks noGrp="1"/>
          </p:cNvSpPr>
          <p:nvPr>
            <p:ph type="dt" sz="half" idx="10"/>
          </p:nvPr>
        </p:nvSpPr>
        <p:spPr/>
        <p:txBody>
          <a:bodyPr/>
          <a:lstStyle/>
          <a:p>
            <a:fld id="{E45BE9F9-2087-4342-B332-1D325EC15F6E}" type="datetime1">
              <a:rPr lang="fi-FI" smtClean="0"/>
              <a:t>23.2.2026</a:t>
            </a:fld>
            <a:endParaRPr lang="fi-FI"/>
          </a:p>
        </p:txBody>
      </p:sp>
      <p:sp>
        <p:nvSpPr>
          <p:cNvPr id="5" name="Alatunnisteen paikkamerkki 4">
            <a:extLst>
              <a:ext uri="{FF2B5EF4-FFF2-40B4-BE49-F238E27FC236}">
                <a16:creationId xmlns:a16="http://schemas.microsoft.com/office/drawing/2014/main" id="{0C4E4AED-C27A-9341-B9A2-0CB6D727BAF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383271F-E207-8D4D-A951-0A8CA6F4C6CB}"/>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7" name="Suora yhdysviiva 6">
            <a:extLst>
              <a:ext uri="{FF2B5EF4-FFF2-40B4-BE49-F238E27FC236}">
                <a16:creationId xmlns:a16="http://schemas.microsoft.com/office/drawing/2014/main" id="{BE2515BE-D16E-0247-9DB7-95895DF9D7A4}"/>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8983A86-7A3A-4641-A1E1-F5402ACC7CAA}"/>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278202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Otsikko ja 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92A9DE-4BFF-7D4A-BCA6-E8CF90EE7BEA}"/>
              </a:ext>
            </a:extLst>
          </p:cNvPr>
          <p:cNvSpPr>
            <a:spLocks noGrp="1"/>
          </p:cNvSpPr>
          <p:nvPr>
            <p:ph type="title"/>
          </p:nvPr>
        </p:nvSpPr>
        <p:spPr>
          <a:xfrm>
            <a:off x="838200" y="1801339"/>
            <a:ext cx="10515600" cy="800460"/>
          </a:xfrm>
        </p:spPr>
        <p:txBody>
          <a:bodyPr anchor="t"/>
          <a:lstStyle/>
          <a:p>
            <a:r>
              <a:rPr lang="fi-FI"/>
              <a:t>Muokkaa perustyyl. napsautt.</a:t>
            </a:r>
          </a:p>
        </p:txBody>
      </p:sp>
      <p:sp>
        <p:nvSpPr>
          <p:cNvPr id="3" name="Sisällön paikkamerkki 2">
            <a:extLst>
              <a:ext uri="{FF2B5EF4-FFF2-40B4-BE49-F238E27FC236}">
                <a16:creationId xmlns:a16="http://schemas.microsoft.com/office/drawing/2014/main" id="{435D123C-52B5-ED41-929D-402B7D123044}"/>
              </a:ext>
            </a:extLst>
          </p:cNvPr>
          <p:cNvSpPr>
            <a:spLocks noGrp="1"/>
          </p:cNvSpPr>
          <p:nvPr>
            <p:ph sz="half" idx="1"/>
          </p:nvPr>
        </p:nvSpPr>
        <p:spPr>
          <a:xfrm>
            <a:off x="838200" y="2705493"/>
            <a:ext cx="5181600" cy="3471470"/>
          </a:xfrm>
        </p:spPr>
        <p:txBody>
          <a:body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170A25C-3323-5E41-931C-2D0B00C4FC9A}"/>
              </a:ext>
            </a:extLst>
          </p:cNvPr>
          <p:cNvSpPr>
            <a:spLocks noGrp="1"/>
          </p:cNvSpPr>
          <p:nvPr>
            <p:ph sz="half" idx="2"/>
          </p:nvPr>
        </p:nvSpPr>
        <p:spPr>
          <a:xfrm>
            <a:off x="6172200" y="2705493"/>
            <a:ext cx="5181600" cy="3471470"/>
          </a:xfrm>
        </p:spPr>
        <p:txBody>
          <a:body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B990F07-31B5-3847-96A7-F35BF213ADF4}"/>
              </a:ext>
            </a:extLst>
          </p:cNvPr>
          <p:cNvSpPr>
            <a:spLocks noGrp="1"/>
          </p:cNvSpPr>
          <p:nvPr>
            <p:ph type="dt" sz="half" idx="10"/>
          </p:nvPr>
        </p:nvSpPr>
        <p:spPr/>
        <p:txBody>
          <a:bodyPr/>
          <a:lstStyle/>
          <a:p>
            <a:fld id="{4A28B4E2-D48A-CC4C-9D7C-07CF2D7F2334}" type="datetime1">
              <a:rPr lang="fi-FI" smtClean="0"/>
              <a:t>23.2.2026</a:t>
            </a:fld>
            <a:endParaRPr lang="fi-FI"/>
          </a:p>
        </p:txBody>
      </p:sp>
      <p:sp>
        <p:nvSpPr>
          <p:cNvPr id="6" name="Alatunnisteen paikkamerkki 5">
            <a:extLst>
              <a:ext uri="{FF2B5EF4-FFF2-40B4-BE49-F238E27FC236}">
                <a16:creationId xmlns:a16="http://schemas.microsoft.com/office/drawing/2014/main" id="{8E850BA6-3F10-2641-B72A-69758FFAF10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B3D0FF2-DF32-AC41-B795-6A8B068BC316}"/>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8" name="Suora yhdysviiva 7">
            <a:extLst>
              <a:ext uri="{FF2B5EF4-FFF2-40B4-BE49-F238E27FC236}">
                <a16:creationId xmlns:a16="http://schemas.microsoft.com/office/drawing/2014/main" id="{E1D99696-D5E7-E74B-90D8-DB9DFC268AD6}"/>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Kuva 9">
            <a:extLst>
              <a:ext uri="{FF2B5EF4-FFF2-40B4-BE49-F238E27FC236}">
                <a16:creationId xmlns:a16="http://schemas.microsoft.com/office/drawing/2014/main" id="{5CDC6039-92A3-AB4C-A2FF-7ED3EFB22C19}"/>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303256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C5690-7A03-164B-833D-4C87542FC8C3}"/>
              </a:ext>
            </a:extLst>
          </p:cNvPr>
          <p:cNvSpPr>
            <a:spLocks noGrp="1"/>
          </p:cNvSpPr>
          <p:nvPr>
            <p:ph type="title"/>
          </p:nvPr>
        </p:nvSpPr>
        <p:spPr>
          <a:xfrm>
            <a:off x="838200" y="1939401"/>
            <a:ext cx="10515600" cy="737811"/>
          </a:xfrm>
        </p:spPr>
        <p:txBody>
          <a:bodyPr anchor="t"/>
          <a:lstStyle/>
          <a:p>
            <a:r>
              <a:rPr lang="fi-FI"/>
              <a:t>Muokkaa perustyyl. napsautt.</a:t>
            </a:r>
          </a:p>
        </p:txBody>
      </p:sp>
      <p:sp>
        <p:nvSpPr>
          <p:cNvPr id="3" name="Päivämäärän paikkamerkki 2">
            <a:extLst>
              <a:ext uri="{FF2B5EF4-FFF2-40B4-BE49-F238E27FC236}">
                <a16:creationId xmlns:a16="http://schemas.microsoft.com/office/drawing/2014/main" id="{1BE7F5EE-3C06-EC4E-9767-9797568C431E}"/>
              </a:ext>
            </a:extLst>
          </p:cNvPr>
          <p:cNvSpPr>
            <a:spLocks noGrp="1"/>
          </p:cNvSpPr>
          <p:nvPr>
            <p:ph type="dt" sz="half" idx="10"/>
          </p:nvPr>
        </p:nvSpPr>
        <p:spPr/>
        <p:txBody>
          <a:bodyPr/>
          <a:lstStyle/>
          <a:p>
            <a:fld id="{726D0851-C3E6-E24B-B460-83AB25871DB5}" type="datetime1">
              <a:rPr lang="fi-FI" smtClean="0"/>
              <a:t>23.2.2026</a:t>
            </a:fld>
            <a:endParaRPr lang="fi-FI"/>
          </a:p>
        </p:txBody>
      </p:sp>
      <p:sp>
        <p:nvSpPr>
          <p:cNvPr id="4" name="Alatunnisteen paikkamerkki 3">
            <a:extLst>
              <a:ext uri="{FF2B5EF4-FFF2-40B4-BE49-F238E27FC236}">
                <a16:creationId xmlns:a16="http://schemas.microsoft.com/office/drawing/2014/main" id="{60B8AF80-0622-A64E-9B45-4D9416D9F38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916DD20-06AA-8547-9F2F-B2FD43618226}"/>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6" name="Suora yhdysviiva 5">
            <a:extLst>
              <a:ext uri="{FF2B5EF4-FFF2-40B4-BE49-F238E27FC236}">
                <a16:creationId xmlns:a16="http://schemas.microsoft.com/office/drawing/2014/main" id="{4CDAFB9A-B437-6241-B807-38E490CD7FB4}"/>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CF62A7A8-C3B6-2C4B-ACA2-7F2CDBA828FF}"/>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401477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7C87B87-ED54-0748-A6DA-654F043D7036}"/>
              </a:ext>
            </a:extLst>
          </p:cNvPr>
          <p:cNvSpPr>
            <a:spLocks noGrp="1"/>
          </p:cNvSpPr>
          <p:nvPr>
            <p:ph type="dt" sz="half" idx="10"/>
          </p:nvPr>
        </p:nvSpPr>
        <p:spPr/>
        <p:txBody>
          <a:bodyPr/>
          <a:lstStyle/>
          <a:p>
            <a:fld id="{68C679A4-EA19-FF4E-8106-29E5138A85B7}" type="datetime1">
              <a:rPr lang="fi-FI" smtClean="0"/>
              <a:t>23.2.2026</a:t>
            </a:fld>
            <a:endParaRPr lang="fi-FI"/>
          </a:p>
        </p:txBody>
      </p:sp>
      <p:sp>
        <p:nvSpPr>
          <p:cNvPr id="3" name="Alatunnisteen paikkamerkki 2">
            <a:extLst>
              <a:ext uri="{FF2B5EF4-FFF2-40B4-BE49-F238E27FC236}">
                <a16:creationId xmlns:a16="http://schemas.microsoft.com/office/drawing/2014/main" id="{327E115E-EF64-1042-8DFD-23AD41103D4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49025C2-C419-1B49-B608-228474B16190}"/>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5" name="Suora yhdysviiva 4">
            <a:extLst>
              <a:ext uri="{FF2B5EF4-FFF2-40B4-BE49-F238E27FC236}">
                <a16:creationId xmlns:a16="http://schemas.microsoft.com/office/drawing/2014/main" id="{2E15F1CB-57BD-684C-8BCE-6D99B945BC1E}"/>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31347B87-D240-6844-BE76-EFB6A935B26E}"/>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221344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ko ja 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9C4A83-8AA1-5242-B3E9-A21578888841}"/>
              </a:ext>
            </a:extLst>
          </p:cNvPr>
          <p:cNvSpPr>
            <a:spLocks noGrp="1"/>
          </p:cNvSpPr>
          <p:nvPr>
            <p:ph type="title"/>
          </p:nvPr>
        </p:nvSpPr>
        <p:spPr>
          <a:xfrm>
            <a:off x="839787" y="2007909"/>
            <a:ext cx="10510837" cy="784782"/>
          </a:xfrm>
        </p:spPr>
        <p:txBody>
          <a:bodyPr anchor="b"/>
          <a:lstStyle>
            <a:lvl1pPr>
              <a:defRPr sz="3200"/>
            </a:lvl1pPr>
          </a:lstStyle>
          <a:p>
            <a:r>
              <a:rPr lang="fi-FI"/>
              <a:t>Muokkaa perustyyl. napsautt.</a:t>
            </a:r>
          </a:p>
        </p:txBody>
      </p:sp>
      <p:sp>
        <p:nvSpPr>
          <p:cNvPr id="3" name="Sisällön paikkamerkki 2">
            <a:extLst>
              <a:ext uri="{FF2B5EF4-FFF2-40B4-BE49-F238E27FC236}">
                <a16:creationId xmlns:a16="http://schemas.microsoft.com/office/drawing/2014/main" id="{1886B212-B8CC-A34B-B430-86C155C5CE11}"/>
              </a:ext>
            </a:extLst>
          </p:cNvPr>
          <p:cNvSpPr>
            <a:spLocks noGrp="1"/>
          </p:cNvSpPr>
          <p:nvPr>
            <p:ph idx="1"/>
          </p:nvPr>
        </p:nvSpPr>
        <p:spPr>
          <a:xfrm>
            <a:off x="5183188" y="2941163"/>
            <a:ext cx="6172200" cy="2919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F56761AA-DA08-1341-9A7B-E8C77FC6EC55}"/>
              </a:ext>
            </a:extLst>
          </p:cNvPr>
          <p:cNvSpPr>
            <a:spLocks noGrp="1"/>
          </p:cNvSpPr>
          <p:nvPr>
            <p:ph type="body" sz="half" idx="2"/>
          </p:nvPr>
        </p:nvSpPr>
        <p:spPr>
          <a:xfrm>
            <a:off x="839788" y="2941164"/>
            <a:ext cx="3932237" cy="29278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3C52F67-9EF9-B147-8069-EDCEC7429647}"/>
              </a:ext>
            </a:extLst>
          </p:cNvPr>
          <p:cNvSpPr>
            <a:spLocks noGrp="1"/>
          </p:cNvSpPr>
          <p:nvPr>
            <p:ph type="dt" sz="half" idx="10"/>
          </p:nvPr>
        </p:nvSpPr>
        <p:spPr/>
        <p:txBody>
          <a:bodyPr/>
          <a:lstStyle/>
          <a:p>
            <a:fld id="{E4915468-EC13-EF4B-8333-AC32A81EE36D}" type="datetime1">
              <a:rPr lang="fi-FI" smtClean="0"/>
              <a:t>23.2.2026</a:t>
            </a:fld>
            <a:endParaRPr lang="fi-FI"/>
          </a:p>
        </p:txBody>
      </p:sp>
      <p:sp>
        <p:nvSpPr>
          <p:cNvPr id="6" name="Alatunnisteen paikkamerkki 5">
            <a:extLst>
              <a:ext uri="{FF2B5EF4-FFF2-40B4-BE49-F238E27FC236}">
                <a16:creationId xmlns:a16="http://schemas.microsoft.com/office/drawing/2014/main" id="{7C25FA91-C2E1-6E4A-80DD-EAE16246D3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927549F-DC87-C848-8BF3-2897FA5DEA4C}"/>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8" name="Suora yhdysviiva 7">
            <a:extLst>
              <a:ext uri="{FF2B5EF4-FFF2-40B4-BE49-F238E27FC236}">
                <a16:creationId xmlns:a16="http://schemas.microsoft.com/office/drawing/2014/main" id="{8D273B73-44CF-3343-9D22-C292878DD485}"/>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Kuva 9">
            <a:extLst>
              <a:ext uri="{FF2B5EF4-FFF2-40B4-BE49-F238E27FC236}">
                <a16:creationId xmlns:a16="http://schemas.microsoft.com/office/drawing/2014/main" id="{BE778CA1-0865-4641-9A7C-DDD4891DEE0B}"/>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154073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ko ja 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6A34B0-A983-3543-A608-6CEE0EA03101}"/>
              </a:ext>
            </a:extLst>
          </p:cNvPr>
          <p:cNvSpPr>
            <a:spLocks noGrp="1"/>
          </p:cNvSpPr>
          <p:nvPr>
            <p:ph type="title"/>
          </p:nvPr>
        </p:nvSpPr>
        <p:spPr>
          <a:xfrm>
            <a:off x="839788" y="1821829"/>
            <a:ext cx="3932237" cy="1067585"/>
          </a:xfrm>
        </p:spPr>
        <p:txBody>
          <a:bodyPr anchor="t"/>
          <a:lstStyle>
            <a:lvl1pPr>
              <a:defRPr sz="3200"/>
            </a:lvl1pPr>
          </a:lstStyle>
          <a:p>
            <a:r>
              <a:rPr lang="fi-FI"/>
              <a:t>Muokkaa perustyyl. napsautt.</a:t>
            </a:r>
          </a:p>
        </p:txBody>
      </p:sp>
      <p:sp>
        <p:nvSpPr>
          <p:cNvPr id="3" name="Kuvan paikkamerkki 2">
            <a:extLst>
              <a:ext uri="{FF2B5EF4-FFF2-40B4-BE49-F238E27FC236}">
                <a16:creationId xmlns:a16="http://schemas.microsoft.com/office/drawing/2014/main" id="{3911D61C-16EF-214A-8F0E-8A467172C7E0}"/>
              </a:ext>
            </a:extLst>
          </p:cNvPr>
          <p:cNvSpPr>
            <a:spLocks noGrp="1"/>
          </p:cNvSpPr>
          <p:nvPr>
            <p:ph type="pic" idx="1"/>
          </p:nvPr>
        </p:nvSpPr>
        <p:spPr>
          <a:xfrm>
            <a:off x="5183188" y="1821829"/>
            <a:ext cx="6172200" cy="40392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E69930E2-6CAC-A349-9A24-995E61C4C972}"/>
              </a:ext>
            </a:extLst>
          </p:cNvPr>
          <p:cNvSpPr>
            <a:spLocks noGrp="1"/>
          </p:cNvSpPr>
          <p:nvPr>
            <p:ph type="body" sz="half" idx="2"/>
          </p:nvPr>
        </p:nvSpPr>
        <p:spPr>
          <a:xfrm>
            <a:off x="839788" y="3016577"/>
            <a:ext cx="3932237" cy="28524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F9E016E-8998-7348-A901-3479F6603DC0}"/>
              </a:ext>
            </a:extLst>
          </p:cNvPr>
          <p:cNvSpPr>
            <a:spLocks noGrp="1"/>
          </p:cNvSpPr>
          <p:nvPr>
            <p:ph type="dt" sz="half" idx="10"/>
          </p:nvPr>
        </p:nvSpPr>
        <p:spPr/>
        <p:txBody>
          <a:bodyPr/>
          <a:lstStyle/>
          <a:p>
            <a:fld id="{9323B862-CA6F-1742-871B-8329C11BB4DA}" type="datetime1">
              <a:rPr lang="fi-FI" smtClean="0"/>
              <a:t>23.2.2026</a:t>
            </a:fld>
            <a:endParaRPr lang="fi-FI"/>
          </a:p>
        </p:txBody>
      </p:sp>
      <p:sp>
        <p:nvSpPr>
          <p:cNvPr id="6" name="Alatunnisteen paikkamerkki 5">
            <a:extLst>
              <a:ext uri="{FF2B5EF4-FFF2-40B4-BE49-F238E27FC236}">
                <a16:creationId xmlns:a16="http://schemas.microsoft.com/office/drawing/2014/main" id="{6AD16D29-304E-B944-97AA-9B0397530D3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177026-3970-454A-A91C-7160B1BE187B}"/>
              </a:ext>
            </a:extLst>
          </p:cNvPr>
          <p:cNvSpPr>
            <a:spLocks noGrp="1"/>
          </p:cNvSpPr>
          <p:nvPr>
            <p:ph type="sldNum" sz="quarter" idx="12"/>
          </p:nvPr>
        </p:nvSpPr>
        <p:spPr/>
        <p:txBody>
          <a:bodyPr/>
          <a:lstStyle/>
          <a:p>
            <a:fld id="{BEEBCB1B-D99C-E849-91D4-FBAA1384A761}" type="slidenum">
              <a:rPr lang="fi-FI" smtClean="0"/>
              <a:t>‹#›</a:t>
            </a:fld>
            <a:endParaRPr lang="fi-FI"/>
          </a:p>
        </p:txBody>
      </p:sp>
      <p:cxnSp>
        <p:nvCxnSpPr>
          <p:cNvPr id="8" name="Suora yhdysviiva 7">
            <a:extLst>
              <a:ext uri="{FF2B5EF4-FFF2-40B4-BE49-F238E27FC236}">
                <a16:creationId xmlns:a16="http://schemas.microsoft.com/office/drawing/2014/main" id="{04DC06CA-E74C-7D43-9BB2-C4C67A6FA754}"/>
              </a:ext>
            </a:extLst>
          </p:cNvPr>
          <p:cNvCxnSpPr>
            <a:cxnSpLocks/>
          </p:cNvCxnSpPr>
          <p:nvPr userDrawn="1"/>
        </p:nvCxnSpPr>
        <p:spPr>
          <a:xfrm>
            <a:off x="841375" y="1554480"/>
            <a:ext cx="10509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Kuva 9">
            <a:extLst>
              <a:ext uri="{FF2B5EF4-FFF2-40B4-BE49-F238E27FC236}">
                <a16:creationId xmlns:a16="http://schemas.microsoft.com/office/drawing/2014/main" id="{15ACA2EA-FBFE-2E44-8B79-EF5DC33E6CDF}"/>
              </a:ext>
            </a:extLst>
          </p:cNvPr>
          <p:cNvPicPr>
            <a:picLocks noChangeAspect="1"/>
          </p:cNvPicPr>
          <p:nvPr userDrawn="1"/>
        </p:nvPicPr>
        <p:blipFill>
          <a:blip r:embed="rId2"/>
          <a:stretch>
            <a:fillRect/>
          </a:stretch>
        </p:blipFill>
        <p:spPr>
          <a:xfrm>
            <a:off x="1890528" y="316598"/>
            <a:ext cx="2525273" cy="970534"/>
          </a:xfrm>
          <a:prstGeom prst="rect">
            <a:avLst/>
          </a:prstGeom>
        </p:spPr>
      </p:pic>
    </p:spTree>
    <p:extLst>
      <p:ext uri="{BB962C8B-B14F-4D97-AF65-F5344CB8AC3E}">
        <p14:creationId xmlns:p14="http://schemas.microsoft.com/office/powerpoint/2010/main" val="52155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688741B-4F94-024E-9332-51B597E90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592C966-7909-B24B-AD62-6F3FECD2F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8C796481-F1CC-F749-B717-11306EA4D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91642-D185-D048-9DD4-C51D7ADCF126}" type="datetime1">
              <a:rPr lang="fi-FI" smtClean="0"/>
              <a:t>23.2.2026</a:t>
            </a:fld>
            <a:endParaRPr lang="fi-FI"/>
          </a:p>
        </p:txBody>
      </p:sp>
      <p:sp>
        <p:nvSpPr>
          <p:cNvPr id="5" name="Alatunnisteen paikkamerkki 4">
            <a:extLst>
              <a:ext uri="{FF2B5EF4-FFF2-40B4-BE49-F238E27FC236}">
                <a16:creationId xmlns:a16="http://schemas.microsoft.com/office/drawing/2014/main" id="{8BE4E872-7C9D-4345-8863-5D576AFC4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9E0AEE2-7F88-DF49-BB0C-E49FCB499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BCB1B-D99C-E849-91D4-FBAA1384A761}" type="slidenum">
              <a:rPr lang="fi-FI" smtClean="0"/>
              <a:t>‹#›</a:t>
            </a:fld>
            <a:endParaRPr lang="fi-FI"/>
          </a:p>
        </p:txBody>
      </p:sp>
    </p:spTree>
    <p:extLst>
      <p:ext uri="{BB962C8B-B14F-4D97-AF65-F5344CB8AC3E}">
        <p14:creationId xmlns:p14="http://schemas.microsoft.com/office/powerpoint/2010/main" val="395437473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äivämäärän paikkamerkki 3">
            <a:extLst>
              <a:ext uri="{FF2B5EF4-FFF2-40B4-BE49-F238E27FC236}">
                <a16:creationId xmlns:a16="http://schemas.microsoft.com/office/drawing/2014/main" id="{0634B77A-FB17-DD4A-92F7-2D528A73C7F0}"/>
              </a:ext>
            </a:extLst>
          </p:cNvPr>
          <p:cNvSpPr txBox="1">
            <a:spLocks/>
          </p:cNvSpPr>
          <p:nvPr/>
        </p:nvSpPr>
        <p:spPr>
          <a:xfrm>
            <a:off x="4430562" y="4111560"/>
            <a:ext cx="2743200" cy="365125"/>
          </a:xfrm>
          <a:prstGeom prst="rect">
            <a:avLst/>
          </a:prstGeom>
        </p:spPr>
        <p:txBody>
          <a:bodyPr/>
          <a:lstStyle>
            <a:defPPr>
              <a:defRPr lang="fi-FI"/>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12.1.2026</a:t>
            </a:r>
          </a:p>
        </p:txBody>
      </p:sp>
      <p:sp>
        <p:nvSpPr>
          <p:cNvPr id="2" name="Tekstiruutu 1">
            <a:extLst>
              <a:ext uri="{FF2B5EF4-FFF2-40B4-BE49-F238E27FC236}">
                <a16:creationId xmlns:a16="http://schemas.microsoft.com/office/drawing/2014/main" id="{4F6258D8-3730-4DE1-ADB6-8BACB27E6610}"/>
              </a:ext>
            </a:extLst>
          </p:cNvPr>
          <p:cNvSpPr txBox="1"/>
          <p:nvPr/>
        </p:nvSpPr>
        <p:spPr>
          <a:xfrm>
            <a:off x="7031528" y="5126880"/>
            <a:ext cx="3941271"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fi-FI" sz="2400" b="1"/>
              <a:t>Kuntastrategia 2026–2029</a:t>
            </a:r>
          </a:p>
        </p:txBody>
      </p:sp>
    </p:spTree>
    <p:extLst>
      <p:ext uri="{BB962C8B-B14F-4D97-AF65-F5344CB8AC3E}">
        <p14:creationId xmlns:p14="http://schemas.microsoft.com/office/powerpoint/2010/main" val="138989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4850D-8DDF-674F-62FF-0A145D28694C}"/>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6573DB8-1198-4C99-2764-CE31D92970D9}"/>
              </a:ext>
            </a:extLst>
          </p:cNvPr>
          <p:cNvSpPr>
            <a:spLocks noGrp="1"/>
          </p:cNvSpPr>
          <p:nvPr>
            <p:ph idx="1"/>
          </p:nvPr>
        </p:nvSpPr>
        <p:spPr>
          <a:xfrm>
            <a:off x="838199" y="1523436"/>
            <a:ext cx="10887635" cy="4737523"/>
          </a:xfrm>
        </p:spPr>
        <p:txBody>
          <a:bodyPr vert="horz" lIns="91440" tIns="45720" rIns="91440" bIns="45720" numCol="2" spcCol="180000" rtlCol="0" anchor="t">
            <a:noAutofit/>
          </a:bodyPr>
          <a:lstStyle/>
          <a:p>
            <a:pPr marL="0" indent="0" algn="l">
              <a:buNone/>
            </a:pPr>
            <a:r>
              <a:rPr lang="fi-FI" b="1" i="0" u="none" strike="noStrike" dirty="0">
                <a:solidFill>
                  <a:schemeClr val="accent6">
                    <a:lumMod val="76000"/>
                  </a:schemeClr>
                </a:solidFill>
                <a:effectLst/>
              </a:rPr>
              <a:t>Kuntalaisten hyvinvoinnin ja osallisuuden edistäminen osana aktiivista arkea</a:t>
            </a:r>
            <a:endParaRPr lang="fi-FI" b="1" i="0" u="none" strike="noStrike" dirty="0">
              <a:solidFill>
                <a:schemeClr val="accent6">
                  <a:lumMod val="76000"/>
                </a:schemeClr>
              </a:solidFill>
              <a:effectLst/>
              <a:ea typeface="Calibri"/>
              <a:cs typeface="Calibri"/>
            </a:endParaRPr>
          </a:p>
          <a:p>
            <a:pPr marL="0" indent="0" algn="l">
              <a:buNone/>
            </a:pPr>
            <a:r>
              <a:rPr lang="fi-FI" sz="2000" b="1" i="0" u="none" strike="noStrike" dirty="0">
                <a:solidFill>
                  <a:srgbClr val="000000"/>
                </a:solidFill>
                <a:effectLst/>
              </a:rPr>
              <a:t>Tällä hetkellä:</a:t>
            </a:r>
            <a:r>
              <a:rPr lang="fi-FI" sz="2000" dirty="0">
                <a:solidFill>
                  <a:srgbClr val="000000"/>
                </a:solidFill>
              </a:rPr>
              <a:t> </a:t>
            </a:r>
            <a:r>
              <a:rPr lang="fi-FI" sz="2000" b="0" i="0" u="none" strike="noStrike" dirty="0">
                <a:solidFill>
                  <a:srgbClr val="000000"/>
                </a:solidFill>
                <a:effectLst/>
              </a:rPr>
              <a:t>Viihtyvyys on hyvällä tasolla, mutta osallisuuden kokemuksessa ja kuulluksi tulemisessa on eroja. Hyvinvointi nähdään tärkeänä, mutta keinot koetaan osin irrallisiksi.</a:t>
            </a:r>
            <a:endParaRPr lang="fi-FI" sz="2000" b="0" i="0" u="none" strike="noStrike" dirty="0">
              <a:solidFill>
                <a:srgbClr val="000000"/>
              </a:solidFill>
              <a:effectLst/>
              <a:ea typeface="Calibri"/>
              <a:cs typeface="Calibri"/>
            </a:endParaRPr>
          </a:p>
          <a:p>
            <a:pPr marL="0" indent="0" algn="l">
              <a:buNone/>
            </a:pPr>
            <a:r>
              <a:rPr lang="fi-FI" sz="2000" b="1" i="0" u="none" strike="noStrike" dirty="0">
                <a:solidFill>
                  <a:srgbClr val="000000"/>
                </a:solidFill>
                <a:effectLst/>
              </a:rPr>
              <a:t>Tulevaisuudessa:</a:t>
            </a:r>
            <a:r>
              <a:rPr lang="fi-FI" sz="2000" dirty="0">
                <a:solidFill>
                  <a:srgbClr val="000000"/>
                </a:solidFill>
              </a:rPr>
              <a:t> </a:t>
            </a:r>
            <a:r>
              <a:rPr lang="fi-FI" sz="2000" b="0" i="0" u="none" strike="noStrike" dirty="0">
                <a:solidFill>
                  <a:srgbClr val="000000"/>
                </a:solidFill>
                <a:effectLst/>
              </a:rPr>
              <a:t>Hyvinvointi rakentuu aidosta osallisuudesta, yhteisöllisyydestä ja ennaltaehkäisevästä työstä koko elämänkaaren ajan. Kuntalaiset ja järjestöt ovat aktiivisia arjen tekijöitä, ja luonto sekä kulttuuri ovat hyvinvoinnin luonteva osa.</a:t>
            </a:r>
            <a:endParaRPr lang="fi-FI" sz="2000" b="0" i="0" u="none" strike="noStrike" dirty="0">
              <a:solidFill>
                <a:srgbClr val="000000"/>
              </a:solidFill>
              <a:effectLst/>
              <a:ea typeface="Calibri"/>
              <a:cs typeface="Calibri"/>
            </a:endParaRPr>
          </a:p>
        </p:txBody>
      </p:sp>
      <p:sp>
        <p:nvSpPr>
          <p:cNvPr id="5" name="Dian numeron paikkamerkki 4">
            <a:extLst>
              <a:ext uri="{FF2B5EF4-FFF2-40B4-BE49-F238E27FC236}">
                <a16:creationId xmlns:a16="http://schemas.microsoft.com/office/drawing/2014/main" id="{D5496C13-22CB-582F-70D1-0B70EADC4FD3}"/>
              </a:ext>
            </a:extLst>
          </p:cNvPr>
          <p:cNvSpPr>
            <a:spLocks noGrp="1"/>
          </p:cNvSpPr>
          <p:nvPr>
            <p:ph type="sldNum" sz="quarter" idx="12"/>
          </p:nvPr>
        </p:nvSpPr>
        <p:spPr/>
        <p:txBody>
          <a:bodyPr/>
          <a:lstStyle/>
          <a:p>
            <a:fld id="{BEEBCB1B-D99C-E849-91D4-FBAA1384A761}" type="slidenum">
              <a:rPr lang="fi-FI" smtClean="0"/>
              <a:t>10</a:t>
            </a:fld>
            <a:endParaRPr lang="fi-FI"/>
          </a:p>
        </p:txBody>
      </p:sp>
    </p:spTree>
    <p:extLst>
      <p:ext uri="{BB962C8B-B14F-4D97-AF65-F5344CB8AC3E}">
        <p14:creationId xmlns:p14="http://schemas.microsoft.com/office/powerpoint/2010/main" val="173828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2B8E-DBBC-7782-C446-24672D02B9E2}"/>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A07C793-3E64-1031-BBDD-649DE9B694C7}"/>
              </a:ext>
            </a:extLst>
          </p:cNvPr>
          <p:cNvSpPr>
            <a:spLocks noGrp="1"/>
          </p:cNvSpPr>
          <p:nvPr>
            <p:ph idx="1"/>
          </p:nvPr>
        </p:nvSpPr>
        <p:spPr>
          <a:xfrm>
            <a:off x="838199" y="1523436"/>
            <a:ext cx="10887635" cy="4737523"/>
          </a:xfrm>
        </p:spPr>
        <p:txBody>
          <a:bodyPr vert="horz" lIns="91440" tIns="45720" rIns="91440" bIns="45720" numCol="2" spcCol="180000" rtlCol="0" anchor="t">
            <a:noAutofit/>
          </a:bodyPr>
          <a:lstStyle/>
          <a:p>
            <a:pPr marL="0" indent="0" algn="l">
              <a:buNone/>
            </a:pPr>
            <a:r>
              <a:rPr lang="fi-FI" b="1" i="0" u="none" strike="noStrike" dirty="0">
                <a:solidFill>
                  <a:schemeClr val="accent6">
                    <a:lumMod val="76000"/>
                  </a:schemeClr>
                </a:solidFill>
                <a:effectLst/>
              </a:rPr>
              <a:t>Taloudellisesti, sosiaalisesti ja ekologisesti kestävän toiminnan </a:t>
            </a:r>
            <a:r>
              <a:rPr lang="fi-FI" b="1" dirty="0">
                <a:solidFill>
                  <a:schemeClr val="accent6">
                    <a:lumMod val="76000"/>
                  </a:schemeClr>
                </a:solidFill>
              </a:rPr>
              <a:t>kehittäminen</a:t>
            </a:r>
            <a:endParaRPr lang="fi-FI" b="1" i="0" u="none" strike="noStrike" dirty="0">
              <a:solidFill>
                <a:schemeClr val="accent6">
                  <a:lumMod val="76000"/>
                </a:schemeClr>
              </a:solidFill>
              <a:effectLst/>
              <a:ea typeface="Calibri"/>
              <a:cs typeface="Calibri"/>
            </a:endParaRPr>
          </a:p>
          <a:p>
            <a:pPr marL="0" indent="0" algn="l">
              <a:buNone/>
            </a:pPr>
            <a:r>
              <a:rPr lang="fi-FI" sz="2000" b="1" i="0" u="none" strike="noStrike" dirty="0">
                <a:solidFill>
                  <a:srgbClr val="000000"/>
                </a:solidFill>
                <a:effectLst/>
              </a:rPr>
              <a:t>Tällä hetkellä:</a:t>
            </a:r>
            <a:r>
              <a:rPr lang="fi-FI" sz="2000" dirty="0">
                <a:solidFill>
                  <a:srgbClr val="000000"/>
                </a:solidFill>
              </a:rPr>
              <a:t> </a:t>
            </a:r>
            <a:r>
              <a:rPr lang="fi-FI" sz="2000" b="0" i="0" u="none" strike="noStrike" dirty="0">
                <a:solidFill>
                  <a:srgbClr val="000000"/>
                </a:solidFill>
                <a:effectLst/>
              </a:rPr>
              <a:t>Kestävyys tunnistetaan tärkeäksi arvoksi, mutta se näyttäytyy osin abstraktina. Pitkän aikavälin linja koetaan epäselväksi.</a:t>
            </a:r>
            <a:endParaRPr lang="fi-FI" sz="2000" b="0" i="0" u="none" strike="noStrike" dirty="0">
              <a:solidFill>
                <a:srgbClr val="000000"/>
              </a:solidFill>
              <a:effectLst/>
              <a:ea typeface="Calibri"/>
              <a:cs typeface="Calibri"/>
            </a:endParaRPr>
          </a:p>
          <a:p>
            <a:pPr marL="0" indent="0" algn="l">
              <a:buNone/>
            </a:pPr>
            <a:r>
              <a:rPr lang="fi-FI" sz="2000" b="1" i="0" u="none" strike="noStrike" dirty="0">
                <a:solidFill>
                  <a:srgbClr val="000000"/>
                </a:solidFill>
                <a:effectLst/>
              </a:rPr>
              <a:t>Tulevaisuudessa:</a:t>
            </a:r>
            <a:r>
              <a:rPr lang="fi-FI" sz="2000" dirty="0">
                <a:solidFill>
                  <a:srgbClr val="000000"/>
                </a:solidFill>
              </a:rPr>
              <a:t> </a:t>
            </a:r>
            <a:r>
              <a:rPr lang="fi-FI" sz="2000" b="0" i="0" u="none" strike="noStrike" dirty="0">
                <a:solidFill>
                  <a:srgbClr val="000000"/>
                </a:solidFill>
                <a:effectLst/>
              </a:rPr>
              <a:t>Kestävyys on osa kaikkea päätöksentekoa ja arjen toimintaa. Taloudelliset realiteetit, sosiaalinen oikeudenmukaisuus ja luontoarvot yhdistyvät pitkäjänteiseksi, yli valtuustokausien ulottuvaksi toimintatavaksi, jota ohjaavat selkeät kriteerit ja konkreettiset ratkaisut.</a:t>
            </a:r>
            <a:endParaRPr lang="fi-FI" sz="2000" b="0" i="0" u="none" strike="noStrike" dirty="0">
              <a:solidFill>
                <a:srgbClr val="000000"/>
              </a:solidFill>
              <a:effectLst/>
              <a:ea typeface="Calibri"/>
              <a:cs typeface="Calibri"/>
            </a:endParaRPr>
          </a:p>
        </p:txBody>
      </p:sp>
      <p:sp>
        <p:nvSpPr>
          <p:cNvPr id="5" name="Dian numeron paikkamerkki 4">
            <a:extLst>
              <a:ext uri="{FF2B5EF4-FFF2-40B4-BE49-F238E27FC236}">
                <a16:creationId xmlns:a16="http://schemas.microsoft.com/office/drawing/2014/main" id="{08C6A1B2-062A-0CF1-7000-70FCD8C97A57}"/>
              </a:ext>
            </a:extLst>
          </p:cNvPr>
          <p:cNvSpPr>
            <a:spLocks noGrp="1"/>
          </p:cNvSpPr>
          <p:nvPr>
            <p:ph type="sldNum" sz="quarter" idx="12"/>
          </p:nvPr>
        </p:nvSpPr>
        <p:spPr/>
        <p:txBody>
          <a:bodyPr/>
          <a:lstStyle/>
          <a:p>
            <a:fld id="{BEEBCB1B-D99C-E849-91D4-FBAA1384A761}" type="slidenum">
              <a:rPr lang="fi-FI" smtClean="0"/>
              <a:t>11</a:t>
            </a:fld>
            <a:endParaRPr lang="fi-FI"/>
          </a:p>
        </p:txBody>
      </p:sp>
    </p:spTree>
    <p:extLst>
      <p:ext uri="{BB962C8B-B14F-4D97-AF65-F5344CB8AC3E}">
        <p14:creationId xmlns:p14="http://schemas.microsoft.com/office/powerpoint/2010/main" val="301069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411F451-DE61-9CED-19D4-0EF2047D3176}"/>
              </a:ext>
            </a:extLst>
          </p:cNvPr>
          <p:cNvSpPr>
            <a:spLocks noGrp="1"/>
          </p:cNvSpPr>
          <p:nvPr>
            <p:ph type="dt" sz="half" idx="10"/>
          </p:nvPr>
        </p:nvSpPr>
        <p:spPr/>
        <p:txBody>
          <a:bodyPr/>
          <a:lstStyle/>
          <a:p>
            <a:endParaRPr lang="fi-FI" dirty="0"/>
          </a:p>
        </p:txBody>
      </p:sp>
      <p:sp>
        <p:nvSpPr>
          <p:cNvPr id="3" name="Otsikko 2">
            <a:extLst>
              <a:ext uri="{FF2B5EF4-FFF2-40B4-BE49-F238E27FC236}">
                <a16:creationId xmlns:a16="http://schemas.microsoft.com/office/drawing/2014/main" id="{69CD52C2-2144-7B39-5105-7154DCE91AB8}"/>
              </a:ext>
            </a:extLst>
          </p:cNvPr>
          <p:cNvSpPr>
            <a:spLocks noGrp="1"/>
          </p:cNvSpPr>
          <p:nvPr>
            <p:ph type="title"/>
          </p:nvPr>
        </p:nvSpPr>
        <p:spPr/>
        <p:txBody>
          <a:bodyPr/>
          <a:lstStyle/>
          <a:p>
            <a:r>
              <a:rPr lang="fi-FI" dirty="0">
                <a:solidFill>
                  <a:schemeClr val="accent6">
                    <a:lumMod val="76000"/>
                  </a:schemeClr>
                </a:solidFill>
              </a:rPr>
              <a:t>Päämittarit</a:t>
            </a:r>
          </a:p>
        </p:txBody>
      </p:sp>
      <p:sp>
        <p:nvSpPr>
          <p:cNvPr id="4" name="Tekstin paikkamerkki 3">
            <a:extLst>
              <a:ext uri="{FF2B5EF4-FFF2-40B4-BE49-F238E27FC236}">
                <a16:creationId xmlns:a16="http://schemas.microsoft.com/office/drawing/2014/main" id="{FC19BBF7-69EE-558C-57E7-4776F5276CEB}"/>
              </a:ext>
            </a:extLst>
          </p:cNvPr>
          <p:cNvSpPr>
            <a:spLocks noGrp="1"/>
          </p:cNvSpPr>
          <p:nvPr>
            <p:ph type="body" sz="quarter" idx="11"/>
          </p:nvPr>
        </p:nvSpPr>
        <p:spPr/>
        <p:txBody>
          <a:bodyPr/>
          <a:lstStyle/>
          <a:p>
            <a:r>
              <a:rPr lang="fi-FI"/>
              <a:t>Monivuotinen seuranta</a:t>
            </a:r>
          </a:p>
        </p:txBody>
      </p:sp>
    </p:spTree>
    <p:extLst>
      <p:ext uri="{BB962C8B-B14F-4D97-AF65-F5344CB8AC3E}">
        <p14:creationId xmlns:p14="http://schemas.microsoft.com/office/powerpoint/2010/main" val="151407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54BD-6C95-1ECB-A75C-54123CB570A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94A899E-45A8-2300-DA36-F1D05FFD83F9}"/>
              </a:ext>
            </a:extLst>
          </p:cNvPr>
          <p:cNvSpPr>
            <a:spLocks noGrp="1"/>
          </p:cNvSpPr>
          <p:nvPr>
            <p:ph type="title"/>
          </p:nvPr>
        </p:nvSpPr>
        <p:spPr>
          <a:xfrm>
            <a:off x="838200" y="1569512"/>
            <a:ext cx="10515600" cy="892208"/>
          </a:xfrm>
        </p:spPr>
        <p:txBody>
          <a:bodyPr>
            <a:noAutofit/>
          </a:bodyPr>
          <a:lstStyle/>
          <a:p>
            <a:r>
              <a:rPr lang="fi-FI" sz="2400" kern="100">
                <a:effectLst/>
                <a:ea typeface="Aptos" panose="020B0004020202020204" pitchFamily="34" charset="0"/>
                <a:cs typeface="Times New Roman"/>
              </a:rPr>
              <a:t>Yritysten kasvua tukevan toimintaympäristön vahvistaminen</a:t>
            </a:r>
            <a:endParaRPr lang="fi-FI" sz="2400">
              <a:cs typeface="Times New Roman"/>
            </a:endParaRPr>
          </a:p>
        </p:txBody>
      </p:sp>
      <p:sp>
        <p:nvSpPr>
          <p:cNvPr id="4" name="Päivämäärän paikkamerkki 3">
            <a:extLst>
              <a:ext uri="{FF2B5EF4-FFF2-40B4-BE49-F238E27FC236}">
                <a16:creationId xmlns:a16="http://schemas.microsoft.com/office/drawing/2014/main" id="{CD46A1DC-5CDA-50EE-D15D-E9091965A589}"/>
              </a:ext>
            </a:extLst>
          </p:cNvPr>
          <p:cNvSpPr>
            <a:spLocks noGrp="1"/>
          </p:cNvSpPr>
          <p:nvPr>
            <p:ph type="dt" sz="half" idx="10"/>
          </p:nvPr>
        </p:nvSpPr>
        <p:spPr/>
        <p:txBody>
          <a:bodyPr/>
          <a:lstStyle/>
          <a:p>
            <a:endParaRPr lang="fi-FI" dirty="0"/>
          </a:p>
        </p:txBody>
      </p:sp>
      <p:sp>
        <p:nvSpPr>
          <p:cNvPr id="5" name="Dian numeron paikkamerkki 4">
            <a:extLst>
              <a:ext uri="{FF2B5EF4-FFF2-40B4-BE49-F238E27FC236}">
                <a16:creationId xmlns:a16="http://schemas.microsoft.com/office/drawing/2014/main" id="{8B220C58-44A3-4369-5F00-77C75519BA1D}"/>
              </a:ext>
            </a:extLst>
          </p:cNvPr>
          <p:cNvSpPr>
            <a:spLocks noGrp="1"/>
          </p:cNvSpPr>
          <p:nvPr>
            <p:ph type="sldNum" sz="quarter" idx="12"/>
          </p:nvPr>
        </p:nvSpPr>
        <p:spPr/>
        <p:txBody>
          <a:bodyPr/>
          <a:lstStyle/>
          <a:p>
            <a:fld id="{BEEBCB1B-D99C-E849-91D4-FBAA1384A761}" type="slidenum">
              <a:rPr lang="fi-FI" smtClean="0"/>
              <a:t>13</a:t>
            </a:fld>
            <a:endParaRPr lang="fi-FI"/>
          </a:p>
        </p:txBody>
      </p:sp>
      <p:graphicFrame>
        <p:nvGraphicFramePr>
          <p:cNvPr id="6" name="Taulukko 5">
            <a:extLst>
              <a:ext uri="{FF2B5EF4-FFF2-40B4-BE49-F238E27FC236}">
                <a16:creationId xmlns:a16="http://schemas.microsoft.com/office/drawing/2014/main" id="{CDCF420F-4EC5-00B8-3204-10DD1DBCCB20}"/>
              </a:ext>
            </a:extLst>
          </p:cNvPr>
          <p:cNvGraphicFramePr>
            <a:graphicFrameLocks noGrp="1"/>
          </p:cNvGraphicFramePr>
          <p:nvPr>
            <p:extLst>
              <p:ext uri="{D42A27DB-BD31-4B8C-83A1-F6EECF244321}">
                <p14:modId xmlns:p14="http://schemas.microsoft.com/office/powerpoint/2010/main" val="3372825504"/>
              </p:ext>
            </p:extLst>
          </p:nvPr>
        </p:nvGraphicFramePr>
        <p:xfrm>
          <a:off x="838200" y="2459420"/>
          <a:ext cx="6440424" cy="3896928"/>
        </p:xfrm>
        <a:graphic>
          <a:graphicData uri="http://schemas.openxmlformats.org/drawingml/2006/table">
            <a:tbl>
              <a:tblPr firstRow="1" bandRow="1">
                <a:tableStyleId>{5C22544A-7EE6-4342-B048-85BDC9FD1C3A}</a:tableStyleId>
              </a:tblPr>
              <a:tblGrid>
                <a:gridCol w="6440424">
                  <a:extLst>
                    <a:ext uri="{9D8B030D-6E8A-4147-A177-3AD203B41FA5}">
                      <a16:colId xmlns:a16="http://schemas.microsoft.com/office/drawing/2014/main" val="759171008"/>
                    </a:ext>
                  </a:extLst>
                </a:gridCol>
              </a:tblGrid>
              <a:tr h="382360">
                <a:tc>
                  <a:txBody>
                    <a:bodyPr/>
                    <a:lstStyle/>
                    <a:p>
                      <a:r>
                        <a:rPr lang="fi-FI" sz="1400"/>
                        <a:t>Päämittarit</a:t>
                      </a:r>
                    </a:p>
                  </a:txBody>
                  <a:tcPr/>
                </a:tc>
                <a:extLst>
                  <a:ext uri="{0D108BD9-81ED-4DB2-BD59-A6C34878D82A}">
                    <a16:rowId xmlns:a16="http://schemas.microsoft.com/office/drawing/2014/main" val="1843246036"/>
                  </a:ext>
                </a:extLst>
              </a:tr>
              <a:tr h="382360">
                <a:tc>
                  <a:txBody>
                    <a:bodyPr/>
                    <a:lstStyle/>
                    <a:p>
                      <a:r>
                        <a:rPr lang="fi-FI" sz="1200"/>
                        <a:t>Yritysten nettomäärä</a:t>
                      </a:r>
                    </a:p>
                  </a:txBody>
                  <a:tcPr/>
                </a:tc>
                <a:extLst>
                  <a:ext uri="{0D108BD9-81ED-4DB2-BD59-A6C34878D82A}">
                    <a16:rowId xmlns:a16="http://schemas.microsoft.com/office/drawing/2014/main" val="1790399589"/>
                  </a:ext>
                </a:extLst>
              </a:tr>
              <a:tr h="382360">
                <a:tc>
                  <a:txBody>
                    <a:bodyPr/>
                    <a:lstStyle/>
                    <a:p>
                      <a:r>
                        <a:rPr lang="fi-FI" sz="1200"/>
                        <a:t>Työttömyysprosentti</a:t>
                      </a:r>
                    </a:p>
                  </a:txBody>
                  <a:tcPr/>
                </a:tc>
                <a:extLst>
                  <a:ext uri="{0D108BD9-81ED-4DB2-BD59-A6C34878D82A}">
                    <a16:rowId xmlns:a16="http://schemas.microsoft.com/office/drawing/2014/main" val="539099058"/>
                  </a:ext>
                </a:extLst>
              </a:tr>
              <a:tr h="382360">
                <a:tc>
                  <a:txBody>
                    <a:bodyPr/>
                    <a:lstStyle/>
                    <a:p>
                      <a:r>
                        <a:rPr lang="fi-FI" sz="1200"/>
                        <a:t>P-S yritysbarometri</a:t>
                      </a:r>
                    </a:p>
                  </a:txBody>
                  <a:tcPr/>
                </a:tc>
                <a:extLst>
                  <a:ext uri="{0D108BD9-81ED-4DB2-BD59-A6C34878D82A}">
                    <a16:rowId xmlns:a16="http://schemas.microsoft.com/office/drawing/2014/main" val="3828697568"/>
                  </a:ext>
                </a:extLst>
              </a:tr>
              <a:tr h="382360">
                <a:tc>
                  <a:txBody>
                    <a:bodyPr/>
                    <a:lstStyle/>
                    <a:p>
                      <a:r>
                        <a:rPr lang="fi-FI" sz="1200"/>
                        <a:t>Tilojen ja tonttien käyttöaste (%)</a:t>
                      </a:r>
                    </a:p>
                  </a:txBody>
                  <a:tcPr/>
                </a:tc>
                <a:extLst>
                  <a:ext uri="{0D108BD9-81ED-4DB2-BD59-A6C34878D82A}">
                    <a16:rowId xmlns:a16="http://schemas.microsoft.com/office/drawing/2014/main" val="3539103746"/>
                  </a:ext>
                </a:extLst>
              </a:tr>
              <a:tr h="471403">
                <a:tc>
                  <a:txBody>
                    <a:bodyPr/>
                    <a:lstStyle/>
                    <a:p>
                      <a:r>
                        <a:rPr lang="fi-FI" sz="1200"/>
                        <a:t>Elinvoimapalveluiden asiakastyytyväisyys</a:t>
                      </a:r>
                    </a:p>
                  </a:txBody>
                  <a:tcPr/>
                </a:tc>
                <a:extLst>
                  <a:ext uri="{0D108BD9-81ED-4DB2-BD59-A6C34878D82A}">
                    <a16:rowId xmlns:a16="http://schemas.microsoft.com/office/drawing/2014/main" val="3422833143"/>
                  </a:ext>
                </a:extLst>
              </a:tr>
              <a:tr h="659964">
                <a:tc>
                  <a:txBody>
                    <a:bodyPr/>
                    <a:lstStyle/>
                    <a:p>
                      <a:pPr marL="0" marR="0" lvl="0" indent="0" algn="l" rtl="0" eaLnBrk="1" fontAlgn="auto" latinLnBrk="0" hangingPunct="1">
                        <a:lnSpc>
                          <a:spcPct val="100000"/>
                        </a:lnSpc>
                        <a:spcBef>
                          <a:spcPts val="0"/>
                        </a:spcBef>
                        <a:spcAft>
                          <a:spcPts val="0"/>
                        </a:spcAft>
                        <a:buClrTx/>
                        <a:buSzTx/>
                        <a:buFontTx/>
                        <a:buNone/>
                      </a:pPr>
                      <a:r>
                        <a:rPr lang="fi-FI" sz="1200">
                          <a:solidFill>
                            <a:srgbClr val="000000"/>
                          </a:solidFill>
                        </a:rPr>
                        <a:t>Viranomaislupaprosessin asiakastyytyväisyys (rakennusvalvonta ja ympäristövalvonta)</a:t>
                      </a:r>
                      <a:endParaRPr lang="fi-FI" sz="1200" b="0" i="0" u="none" strike="noStrike">
                        <a:solidFill>
                          <a:srgbClr val="000000"/>
                        </a:solidFill>
                        <a:effectLst/>
                      </a:endParaRPr>
                    </a:p>
                  </a:txBody>
                  <a:tcPr/>
                </a:tc>
                <a:extLst>
                  <a:ext uri="{0D108BD9-81ED-4DB2-BD59-A6C34878D82A}">
                    <a16:rowId xmlns:a16="http://schemas.microsoft.com/office/drawing/2014/main" val="2876650768"/>
                  </a:ext>
                </a:extLst>
              </a:tr>
              <a:tr h="382358">
                <a:tc>
                  <a:txBody>
                    <a:bodyPr/>
                    <a:lstStyle/>
                    <a:p>
                      <a:pPr marL="0" lvl="0" indent="0" algn="l">
                        <a:lnSpc>
                          <a:spcPct val="100000"/>
                        </a:lnSpc>
                        <a:buNone/>
                      </a:pPr>
                      <a:r>
                        <a:rPr lang="fi-FI" sz="1200" b="0" i="0" u="none" strike="noStrike" baseline="0" noProof="0" dirty="0">
                          <a:solidFill>
                            <a:srgbClr val="000000"/>
                          </a:solidFill>
                          <a:latin typeface="Calibri"/>
                        </a:rPr>
                        <a:t>Työnantajayritysten</a:t>
                      </a:r>
                    </a:p>
                  </a:txBody>
                  <a:tcPr/>
                </a:tc>
                <a:extLst>
                  <a:ext uri="{0D108BD9-81ED-4DB2-BD59-A6C34878D82A}">
                    <a16:rowId xmlns:a16="http://schemas.microsoft.com/office/drawing/2014/main" val="3000055398"/>
                  </a:ext>
                </a:extLst>
              </a:tr>
              <a:tr h="471403">
                <a:tc>
                  <a:txBody>
                    <a:bodyPr/>
                    <a:lstStyle/>
                    <a:p>
                      <a:pPr marL="0" lvl="0" indent="0" algn="l">
                        <a:lnSpc>
                          <a:spcPct val="100000"/>
                        </a:lnSpc>
                        <a:spcBef>
                          <a:spcPts val="0"/>
                        </a:spcBef>
                        <a:spcAft>
                          <a:spcPts val="0"/>
                        </a:spcAft>
                        <a:buNone/>
                      </a:pPr>
                      <a:r>
                        <a:rPr lang="fi-FI" sz="1200" b="0" i="0" u="none" strike="noStrike" noProof="0" dirty="0">
                          <a:solidFill>
                            <a:srgbClr val="000000"/>
                          </a:solidFill>
                          <a:latin typeface="Calibri"/>
                        </a:rPr>
                        <a:t>Elinvoimakeskuksen myöntämä rahoitus (kpl/rahamäärä)</a:t>
                      </a:r>
                      <a:endParaRPr lang="en-US" dirty="0"/>
                    </a:p>
                  </a:txBody>
                  <a:tcPr/>
                </a:tc>
                <a:extLst>
                  <a:ext uri="{0D108BD9-81ED-4DB2-BD59-A6C34878D82A}">
                    <a16:rowId xmlns:a16="http://schemas.microsoft.com/office/drawing/2014/main" val="856484496"/>
                  </a:ext>
                </a:extLst>
              </a:tr>
            </a:tbl>
          </a:graphicData>
        </a:graphic>
      </p:graphicFrame>
    </p:spTree>
    <p:extLst>
      <p:ext uri="{BB962C8B-B14F-4D97-AF65-F5344CB8AC3E}">
        <p14:creationId xmlns:p14="http://schemas.microsoft.com/office/powerpoint/2010/main" val="138782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5B15-446A-6687-E46B-84D8C8E4EB7F}"/>
            </a:ext>
          </a:extLst>
        </p:cNvPr>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91DAA9DD-85AC-0353-33F5-656D7955A124}"/>
              </a:ext>
            </a:extLst>
          </p:cNvPr>
          <p:cNvGraphicFramePr>
            <a:graphicFrameLocks noGrp="1"/>
          </p:cNvGraphicFramePr>
          <p:nvPr>
            <p:extLst>
              <p:ext uri="{D42A27DB-BD31-4B8C-83A1-F6EECF244321}">
                <p14:modId xmlns:p14="http://schemas.microsoft.com/office/powerpoint/2010/main" val="284030476"/>
              </p:ext>
            </p:extLst>
          </p:nvPr>
        </p:nvGraphicFramePr>
        <p:xfrm>
          <a:off x="859093" y="2147776"/>
          <a:ext cx="7032179" cy="4693920"/>
        </p:xfrm>
        <a:graphic>
          <a:graphicData uri="http://schemas.openxmlformats.org/drawingml/2006/table">
            <a:tbl>
              <a:tblPr firstRow="1" bandRow="1">
                <a:tableStyleId>{5C22544A-7EE6-4342-B048-85BDC9FD1C3A}</a:tableStyleId>
              </a:tblPr>
              <a:tblGrid>
                <a:gridCol w="7032179">
                  <a:extLst>
                    <a:ext uri="{9D8B030D-6E8A-4147-A177-3AD203B41FA5}">
                      <a16:colId xmlns:a16="http://schemas.microsoft.com/office/drawing/2014/main" val="759171008"/>
                    </a:ext>
                  </a:extLst>
                </a:gridCol>
              </a:tblGrid>
              <a:tr h="289233">
                <a:tc>
                  <a:txBody>
                    <a:bodyPr/>
                    <a:lstStyle/>
                    <a:p>
                      <a:r>
                        <a:rPr lang="fi-FI" sz="1400"/>
                        <a:t>Päämittarit</a:t>
                      </a:r>
                    </a:p>
                  </a:txBody>
                  <a:tcPr/>
                </a:tc>
                <a:extLst>
                  <a:ext uri="{0D108BD9-81ED-4DB2-BD59-A6C34878D82A}">
                    <a16:rowId xmlns:a16="http://schemas.microsoft.com/office/drawing/2014/main" val="1843246036"/>
                  </a:ext>
                </a:extLst>
              </a:tr>
              <a:tr h="260310">
                <a:tc>
                  <a:txBody>
                    <a:bodyPr/>
                    <a:lstStyle/>
                    <a:p>
                      <a:r>
                        <a:rPr lang="fi-FI" sz="1200" b="1" dirty="0"/>
                        <a:t>Palvelukohtainen asiakastyytyväisyys</a:t>
                      </a:r>
                    </a:p>
                  </a:txBody>
                  <a:tcPr/>
                </a:tc>
                <a:extLst>
                  <a:ext uri="{0D108BD9-81ED-4DB2-BD59-A6C34878D82A}">
                    <a16:rowId xmlns:a16="http://schemas.microsoft.com/office/drawing/2014/main" val="1790399589"/>
                  </a:ext>
                </a:extLst>
              </a:tr>
              <a:tr h="260310">
                <a:tc>
                  <a:txBody>
                    <a:bodyPr/>
                    <a:lstStyle/>
                    <a:p>
                      <a:r>
                        <a:rPr lang="fi-FI" sz="1200"/>
                        <a:t>Varhaiskasvatus</a:t>
                      </a:r>
                    </a:p>
                  </a:txBody>
                  <a:tcPr/>
                </a:tc>
                <a:extLst>
                  <a:ext uri="{0D108BD9-81ED-4DB2-BD59-A6C34878D82A}">
                    <a16:rowId xmlns:a16="http://schemas.microsoft.com/office/drawing/2014/main" val="539099058"/>
                  </a:ext>
                </a:extLst>
              </a:tr>
              <a:tr h="260310">
                <a:tc>
                  <a:txBody>
                    <a:bodyPr/>
                    <a:lstStyle/>
                    <a:p>
                      <a:r>
                        <a:rPr lang="fi-FI" sz="1200"/>
                        <a:t>Perusopetus</a:t>
                      </a:r>
                    </a:p>
                  </a:txBody>
                  <a:tcPr/>
                </a:tc>
                <a:extLst>
                  <a:ext uri="{0D108BD9-81ED-4DB2-BD59-A6C34878D82A}">
                    <a16:rowId xmlns:a16="http://schemas.microsoft.com/office/drawing/2014/main" val="3828697568"/>
                  </a:ext>
                </a:extLst>
              </a:tr>
              <a:tr h="260310">
                <a:tc>
                  <a:txBody>
                    <a:bodyPr/>
                    <a:lstStyle/>
                    <a:p>
                      <a:r>
                        <a:rPr lang="fi-FI" sz="1200"/>
                        <a:t>Lukio</a:t>
                      </a:r>
                    </a:p>
                  </a:txBody>
                  <a:tcPr/>
                </a:tc>
                <a:extLst>
                  <a:ext uri="{0D108BD9-81ED-4DB2-BD59-A6C34878D82A}">
                    <a16:rowId xmlns:a16="http://schemas.microsoft.com/office/drawing/2014/main" val="3539103746"/>
                  </a:ext>
                </a:extLst>
              </a:tr>
              <a:tr h="260310">
                <a:tc>
                  <a:txBody>
                    <a:bodyPr/>
                    <a:lstStyle/>
                    <a:p>
                      <a:r>
                        <a:rPr lang="fi-FI" sz="1200"/>
                        <a:t>Kirjasto</a:t>
                      </a:r>
                    </a:p>
                  </a:txBody>
                  <a:tcPr/>
                </a:tc>
                <a:extLst>
                  <a:ext uri="{0D108BD9-81ED-4DB2-BD59-A6C34878D82A}">
                    <a16:rowId xmlns:a16="http://schemas.microsoft.com/office/drawing/2014/main" val="3422833143"/>
                  </a:ext>
                </a:extLst>
              </a:tr>
              <a:tr h="260310">
                <a:tc>
                  <a:txBody>
                    <a:bodyPr/>
                    <a:lstStyle/>
                    <a:p>
                      <a:r>
                        <a:rPr lang="fi-FI" sz="1200"/>
                        <a:t>Nuorisotyö</a:t>
                      </a:r>
                    </a:p>
                  </a:txBody>
                  <a:tcPr/>
                </a:tc>
                <a:extLst>
                  <a:ext uri="{0D108BD9-81ED-4DB2-BD59-A6C34878D82A}">
                    <a16:rowId xmlns:a16="http://schemas.microsoft.com/office/drawing/2014/main" val="2311483479"/>
                  </a:ext>
                </a:extLst>
              </a:tr>
              <a:tr h="260310">
                <a:tc>
                  <a:txBody>
                    <a:bodyPr/>
                    <a:lstStyle/>
                    <a:p>
                      <a:r>
                        <a:rPr lang="fi-FI" sz="1200"/>
                        <a:t>Kansalaisopisto</a:t>
                      </a:r>
                    </a:p>
                  </a:txBody>
                  <a:tcPr/>
                </a:tc>
                <a:extLst>
                  <a:ext uri="{0D108BD9-81ED-4DB2-BD59-A6C34878D82A}">
                    <a16:rowId xmlns:a16="http://schemas.microsoft.com/office/drawing/2014/main" val="1600279300"/>
                  </a:ext>
                </a:extLst>
              </a:tr>
              <a:tr h="260310">
                <a:tc>
                  <a:txBody>
                    <a:bodyPr/>
                    <a:lstStyle/>
                    <a:p>
                      <a:pPr lvl="0">
                        <a:buNone/>
                      </a:pPr>
                      <a:r>
                        <a:rPr lang="fi-FI" sz="1200"/>
                        <a:t>Liikuntapalvelut ja -paikat</a:t>
                      </a:r>
                      <a:endParaRPr lang="fi-FI" sz="1200" err="1"/>
                    </a:p>
                  </a:txBody>
                  <a:tcPr/>
                </a:tc>
                <a:extLst>
                  <a:ext uri="{0D108BD9-81ED-4DB2-BD59-A6C34878D82A}">
                    <a16:rowId xmlns:a16="http://schemas.microsoft.com/office/drawing/2014/main" val="2764018033"/>
                  </a:ext>
                </a:extLst>
              </a:tr>
              <a:tr h="260310">
                <a:tc>
                  <a:txBody>
                    <a:bodyPr/>
                    <a:lstStyle/>
                    <a:p>
                      <a:pPr lvl="0">
                        <a:buNone/>
                      </a:pPr>
                      <a:r>
                        <a:rPr lang="fi-FI" sz="1200"/>
                        <a:t>Kadut ja yleiset alueet</a:t>
                      </a:r>
                    </a:p>
                  </a:txBody>
                  <a:tcPr/>
                </a:tc>
                <a:extLst>
                  <a:ext uri="{0D108BD9-81ED-4DB2-BD59-A6C34878D82A}">
                    <a16:rowId xmlns:a16="http://schemas.microsoft.com/office/drawing/2014/main" val="1476447691"/>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solidFill>
                            <a:srgbClr val="000000"/>
                          </a:solidFill>
                        </a:rPr>
                        <a:t>Palveluiden kustannus / asukas</a:t>
                      </a:r>
                      <a:endParaRPr lang="fi-FI" sz="1200" b="1" i="0" u="none" strike="noStrike" dirty="0">
                        <a:solidFill>
                          <a:srgbClr val="000000"/>
                        </a:solidFill>
                        <a:effectLst/>
                      </a:endParaRPr>
                    </a:p>
                  </a:txBody>
                  <a:tcPr/>
                </a:tc>
                <a:extLst>
                  <a:ext uri="{0D108BD9-81ED-4DB2-BD59-A6C34878D82A}">
                    <a16:rowId xmlns:a16="http://schemas.microsoft.com/office/drawing/2014/main" val="2876650768"/>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a:solidFill>
                            <a:srgbClr val="000000"/>
                          </a:solidFill>
                          <a:effectLst/>
                        </a:rPr>
                        <a:t>Varhaiskasvatus</a:t>
                      </a:r>
                    </a:p>
                  </a:txBody>
                  <a:tcPr/>
                </a:tc>
                <a:extLst>
                  <a:ext uri="{0D108BD9-81ED-4DB2-BD59-A6C34878D82A}">
                    <a16:rowId xmlns:a16="http://schemas.microsoft.com/office/drawing/2014/main" val="1071876231"/>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a:solidFill>
                            <a:srgbClr val="000000"/>
                          </a:solidFill>
                          <a:effectLst/>
                        </a:rPr>
                        <a:t>Perusopetus</a:t>
                      </a:r>
                    </a:p>
                  </a:txBody>
                  <a:tcPr/>
                </a:tc>
                <a:extLst>
                  <a:ext uri="{0D108BD9-81ED-4DB2-BD59-A6C34878D82A}">
                    <a16:rowId xmlns:a16="http://schemas.microsoft.com/office/drawing/2014/main" val="616102198"/>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a:solidFill>
                            <a:srgbClr val="000000"/>
                          </a:solidFill>
                          <a:effectLst/>
                        </a:rPr>
                        <a:t>Lukio</a:t>
                      </a:r>
                    </a:p>
                  </a:txBody>
                  <a:tcPr/>
                </a:tc>
                <a:extLst>
                  <a:ext uri="{0D108BD9-81ED-4DB2-BD59-A6C34878D82A}">
                    <a16:rowId xmlns:a16="http://schemas.microsoft.com/office/drawing/2014/main" val="3431671806"/>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a:solidFill>
                            <a:srgbClr val="000000"/>
                          </a:solidFill>
                          <a:effectLst/>
                        </a:rPr>
                        <a:t>…</a:t>
                      </a:r>
                    </a:p>
                  </a:txBody>
                  <a:tcPr/>
                </a:tc>
                <a:extLst>
                  <a:ext uri="{0D108BD9-81ED-4DB2-BD59-A6C34878D82A}">
                    <a16:rowId xmlns:a16="http://schemas.microsoft.com/office/drawing/2014/main" val="2291741324"/>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u="none" strike="noStrike" dirty="0">
                        <a:solidFill>
                          <a:srgbClr val="000000"/>
                        </a:solidFill>
                        <a:effectLst/>
                      </a:endParaRPr>
                    </a:p>
                  </a:txBody>
                  <a:tcPr/>
                </a:tc>
                <a:extLst>
                  <a:ext uri="{0D108BD9-81ED-4DB2-BD59-A6C34878D82A}">
                    <a16:rowId xmlns:a16="http://schemas.microsoft.com/office/drawing/2014/main" val="1107655165"/>
                  </a:ext>
                </a:extLst>
              </a:tr>
              <a:tr h="26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u="none" strike="noStrike" dirty="0">
                        <a:solidFill>
                          <a:srgbClr val="000000"/>
                        </a:solidFill>
                        <a:effectLst/>
                      </a:endParaRPr>
                    </a:p>
                  </a:txBody>
                  <a:tcPr/>
                </a:tc>
                <a:extLst>
                  <a:ext uri="{0D108BD9-81ED-4DB2-BD59-A6C34878D82A}">
                    <a16:rowId xmlns:a16="http://schemas.microsoft.com/office/drawing/2014/main" val="1454383980"/>
                  </a:ext>
                </a:extLst>
              </a:tr>
            </a:tbl>
          </a:graphicData>
        </a:graphic>
      </p:graphicFrame>
      <p:sp>
        <p:nvSpPr>
          <p:cNvPr id="2" name="Otsikko 1">
            <a:extLst>
              <a:ext uri="{FF2B5EF4-FFF2-40B4-BE49-F238E27FC236}">
                <a16:creationId xmlns:a16="http://schemas.microsoft.com/office/drawing/2014/main" id="{A944DCF2-E667-6479-14C2-670E6DB7EA69}"/>
              </a:ext>
            </a:extLst>
          </p:cNvPr>
          <p:cNvSpPr>
            <a:spLocks noGrp="1"/>
          </p:cNvSpPr>
          <p:nvPr>
            <p:ph type="title"/>
          </p:nvPr>
        </p:nvSpPr>
        <p:spPr>
          <a:xfrm>
            <a:off x="838200" y="1569512"/>
            <a:ext cx="10515600" cy="892208"/>
          </a:xfrm>
        </p:spPr>
        <p:txBody>
          <a:bodyPr>
            <a:noAutofit/>
          </a:bodyPr>
          <a:lstStyle/>
          <a:p>
            <a:r>
              <a:rPr lang="fi-FI" sz="2400" kern="100">
                <a:effectLst/>
                <a:ea typeface="Aptos" panose="020B0004020202020204" pitchFamily="34" charset="0"/>
                <a:cs typeface="Times New Roman"/>
              </a:rPr>
              <a:t>Palveluiden saavutettavuuden ja sujuvuuden kehittäminen</a:t>
            </a:r>
            <a:endParaRPr lang="fi-FI" sz="2400">
              <a:cs typeface="Times New Roman"/>
            </a:endParaRPr>
          </a:p>
        </p:txBody>
      </p:sp>
      <p:sp>
        <p:nvSpPr>
          <p:cNvPr id="4" name="Päivämäärän paikkamerkki 3">
            <a:extLst>
              <a:ext uri="{FF2B5EF4-FFF2-40B4-BE49-F238E27FC236}">
                <a16:creationId xmlns:a16="http://schemas.microsoft.com/office/drawing/2014/main" id="{06F55345-9F6B-0103-7DC2-DA85B8BB8E2E}"/>
              </a:ext>
            </a:extLst>
          </p:cNvPr>
          <p:cNvSpPr>
            <a:spLocks noGrp="1"/>
          </p:cNvSpPr>
          <p:nvPr>
            <p:ph type="dt" sz="half" idx="10"/>
          </p:nvPr>
        </p:nvSpPr>
        <p:spPr/>
        <p:txBody>
          <a:bodyPr/>
          <a:lstStyle/>
          <a:p>
            <a:endParaRPr lang="fi-FI" dirty="0"/>
          </a:p>
        </p:txBody>
      </p:sp>
      <p:sp>
        <p:nvSpPr>
          <p:cNvPr id="5" name="Dian numeron paikkamerkki 4">
            <a:extLst>
              <a:ext uri="{FF2B5EF4-FFF2-40B4-BE49-F238E27FC236}">
                <a16:creationId xmlns:a16="http://schemas.microsoft.com/office/drawing/2014/main" id="{C97CD4C8-DAD2-63EF-FBEF-CF3D6F6654CF}"/>
              </a:ext>
            </a:extLst>
          </p:cNvPr>
          <p:cNvSpPr>
            <a:spLocks noGrp="1"/>
          </p:cNvSpPr>
          <p:nvPr>
            <p:ph type="sldNum" sz="quarter" idx="12"/>
          </p:nvPr>
        </p:nvSpPr>
        <p:spPr/>
        <p:txBody>
          <a:bodyPr/>
          <a:lstStyle/>
          <a:p>
            <a:fld id="{BEEBCB1B-D99C-E849-91D4-FBAA1384A761}" type="slidenum">
              <a:rPr lang="fi-FI" smtClean="0"/>
              <a:t>14</a:t>
            </a:fld>
            <a:endParaRPr lang="fi-FI"/>
          </a:p>
        </p:txBody>
      </p:sp>
    </p:spTree>
    <p:extLst>
      <p:ext uri="{BB962C8B-B14F-4D97-AF65-F5344CB8AC3E}">
        <p14:creationId xmlns:p14="http://schemas.microsoft.com/office/powerpoint/2010/main" val="206218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961D-25FF-CBBD-A5D0-719CBEE9A45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59F418B-D6FB-625A-AEFD-D38C7A0AFB04}"/>
              </a:ext>
            </a:extLst>
          </p:cNvPr>
          <p:cNvSpPr>
            <a:spLocks noGrp="1"/>
          </p:cNvSpPr>
          <p:nvPr>
            <p:ph type="title"/>
          </p:nvPr>
        </p:nvSpPr>
        <p:spPr>
          <a:xfrm>
            <a:off x="838200" y="1569512"/>
            <a:ext cx="10515600" cy="892208"/>
          </a:xfrm>
        </p:spPr>
        <p:txBody>
          <a:bodyPr>
            <a:noAutofit/>
          </a:bodyPr>
          <a:lstStyle/>
          <a:p>
            <a:r>
              <a:rPr lang="fi-FI" sz="2400" kern="100">
                <a:effectLst/>
                <a:ea typeface="Aptos" panose="020B0004020202020204" pitchFamily="34" charset="0"/>
                <a:cs typeface="Times New Roman"/>
              </a:rPr>
              <a:t>Kulttuurin </a:t>
            </a:r>
            <a:r>
              <a:rPr lang="fi-FI" sz="2400" kern="100">
                <a:ea typeface="Aptos" panose="020B0004020202020204" pitchFamily="34" charset="0"/>
                <a:cs typeface="Times New Roman"/>
              </a:rPr>
              <a:t>hyödyntäminen</a:t>
            </a:r>
            <a:r>
              <a:rPr lang="fi-FI" sz="2400" kern="100">
                <a:effectLst/>
                <a:ea typeface="Aptos" panose="020B0004020202020204" pitchFamily="34" charset="0"/>
                <a:cs typeface="Times New Roman"/>
              </a:rPr>
              <a:t> yhteisöllisenä voimavarana ja kilpailuetuna</a:t>
            </a:r>
            <a:endParaRPr lang="fi-FI" sz="2400">
              <a:cs typeface="Times New Roman"/>
            </a:endParaRPr>
          </a:p>
        </p:txBody>
      </p:sp>
      <p:sp>
        <p:nvSpPr>
          <p:cNvPr id="5" name="Dian numeron paikkamerkki 4">
            <a:extLst>
              <a:ext uri="{FF2B5EF4-FFF2-40B4-BE49-F238E27FC236}">
                <a16:creationId xmlns:a16="http://schemas.microsoft.com/office/drawing/2014/main" id="{C6EF01D6-ABC8-5877-B243-8A1121A72E15}"/>
              </a:ext>
            </a:extLst>
          </p:cNvPr>
          <p:cNvSpPr>
            <a:spLocks noGrp="1"/>
          </p:cNvSpPr>
          <p:nvPr>
            <p:ph type="sldNum" sz="quarter" idx="12"/>
          </p:nvPr>
        </p:nvSpPr>
        <p:spPr/>
        <p:txBody>
          <a:bodyPr/>
          <a:lstStyle/>
          <a:p>
            <a:fld id="{BEEBCB1B-D99C-E849-91D4-FBAA1384A761}" type="slidenum">
              <a:rPr lang="fi-FI" smtClean="0"/>
              <a:t>15</a:t>
            </a:fld>
            <a:endParaRPr lang="fi-FI"/>
          </a:p>
        </p:txBody>
      </p:sp>
      <p:graphicFrame>
        <p:nvGraphicFramePr>
          <p:cNvPr id="6" name="Taulukko 5">
            <a:extLst>
              <a:ext uri="{FF2B5EF4-FFF2-40B4-BE49-F238E27FC236}">
                <a16:creationId xmlns:a16="http://schemas.microsoft.com/office/drawing/2014/main" id="{F48DCFAE-84B3-B6C8-6291-383F8E318CE9}"/>
              </a:ext>
            </a:extLst>
          </p:cNvPr>
          <p:cNvGraphicFramePr>
            <a:graphicFrameLocks noGrp="1"/>
          </p:cNvGraphicFramePr>
          <p:nvPr>
            <p:extLst>
              <p:ext uri="{D42A27DB-BD31-4B8C-83A1-F6EECF244321}">
                <p14:modId xmlns:p14="http://schemas.microsoft.com/office/powerpoint/2010/main" val="3442832526"/>
              </p:ext>
            </p:extLst>
          </p:nvPr>
        </p:nvGraphicFramePr>
        <p:xfrm>
          <a:off x="838200" y="2459420"/>
          <a:ext cx="6047232" cy="2734372"/>
        </p:xfrm>
        <a:graphic>
          <a:graphicData uri="http://schemas.openxmlformats.org/drawingml/2006/table">
            <a:tbl>
              <a:tblPr firstRow="1" bandRow="1">
                <a:tableStyleId>{5C22544A-7EE6-4342-B048-85BDC9FD1C3A}</a:tableStyleId>
              </a:tblPr>
              <a:tblGrid>
                <a:gridCol w="6047232">
                  <a:extLst>
                    <a:ext uri="{9D8B030D-6E8A-4147-A177-3AD203B41FA5}">
                      <a16:colId xmlns:a16="http://schemas.microsoft.com/office/drawing/2014/main" val="759171008"/>
                    </a:ext>
                  </a:extLst>
                </a:gridCol>
              </a:tblGrid>
              <a:tr h="359786">
                <a:tc>
                  <a:txBody>
                    <a:bodyPr/>
                    <a:lstStyle/>
                    <a:p>
                      <a:r>
                        <a:rPr lang="fi-FI" sz="1400"/>
                        <a:t>Päämittarit</a:t>
                      </a:r>
                    </a:p>
                  </a:txBody>
                  <a:tcPr/>
                </a:tc>
                <a:extLst>
                  <a:ext uri="{0D108BD9-81ED-4DB2-BD59-A6C34878D82A}">
                    <a16:rowId xmlns:a16="http://schemas.microsoft.com/office/drawing/2014/main" val="1843246036"/>
                  </a:ext>
                </a:extLst>
              </a:tr>
              <a:tr h="539679">
                <a:tc>
                  <a:txBody>
                    <a:bodyPr/>
                    <a:lstStyle/>
                    <a:p>
                      <a:r>
                        <a:rPr lang="fi-FI" sz="1200"/>
                        <a:t>Tapahtumien määrä (tapahtumakalenteri)</a:t>
                      </a:r>
                    </a:p>
                  </a:txBody>
                  <a:tcPr/>
                </a:tc>
                <a:extLst>
                  <a:ext uri="{0D108BD9-81ED-4DB2-BD59-A6C34878D82A}">
                    <a16:rowId xmlns:a16="http://schemas.microsoft.com/office/drawing/2014/main" val="1790399589"/>
                  </a:ext>
                </a:extLst>
              </a:tr>
              <a:tr h="323807">
                <a:tc>
                  <a:txBody>
                    <a:bodyPr/>
                    <a:lstStyle/>
                    <a:p>
                      <a:r>
                        <a:rPr lang="fi-FI" sz="1200"/>
                        <a:t>Asiakastyytyväisyys tapahtumista</a:t>
                      </a:r>
                    </a:p>
                  </a:txBody>
                  <a:tcPr/>
                </a:tc>
                <a:extLst>
                  <a:ext uri="{0D108BD9-81ED-4DB2-BD59-A6C34878D82A}">
                    <a16:rowId xmlns:a16="http://schemas.microsoft.com/office/drawing/2014/main" val="539099058"/>
                  </a:ext>
                </a:extLst>
              </a:tr>
              <a:tr h="539679">
                <a:tc>
                  <a:txBody>
                    <a:bodyPr/>
                    <a:lstStyle/>
                    <a:p>
                      <a:r>
                        <a:rPr lang="fi-FI" sz="1200"/>
                        <a:t>Tapahtumiin osallistuvien yritysten määrä (tapahtumat x, y, z)</a:t>
                      </a:r>
                    </a:p>
                  </a:txBody>
                  <a:tcPr/>
                </a:tc>
                <a:extLst>
                  <a:ext uri="{0D108BD9-81ED-4DB2-BD59-A6C34878D82A}">
                    <a16:rowId xmlns:a16="http://schemas.microsoft.com/office/drawing/2014/main" val="3828697568"/>
                  </a:ext>
                </a:extLst>
              </a:tr>
              <a:tr h="971421">
                <a:tc>
                  <a:txBody>
                    <a:bodyPr/>
                    <a:lstStyle/>
                    <a:p>
                      <a:r>
                        <a:rPr lang="fi-FI" sz="1200" dirty="0"/>
                        <a:t>Tapahtumiin myytyjen lippujen määrä (Lapinlahden juusto- ja viinijuhlat, Varpaisjärven maalaismarkkinat, Taidemuseo Eemil, kesäteatterit)</a:t>
                      </a:r>
                    </a:p>
                  </a:txBody>
                  <a:tcPr/>
                </a:tc>
                <a:extLst>
                  <a:ext uri="{0D108BD9-81ED-4DB2-BD59-A6C34878D82A}">
                    <a16:rowId xmlns:a16="http://schemas.microsoft.com/office/drawing/2014/main" val="3539103746"/>
                  </a:ext>
                </a:extLst>
              </a:tr>
            </a:tbl>
          </a:graphicData>
        </a:graphic>
      </p:graphicFrame>
    </p:spTree>
    <p:extLst>
      <p:ext uri="{BB962C8B-B14F-4D97-AF65-F5344CB8AC3E}">
        <p14:creationId xmlns:p14="http://schemas.microsoft.com/office/powerpoint/2010/main" val="47137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D933-BA35-C6F0-0FAD-11C0A32B37C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C89F35-89EE-66EE-5F26-F25E3B0152B7}"/>
              </a:ext>
            </a:extLst>
          </p:cNvPr>
          <p:cNvSpPr>
            <a:spLocks noGrp="1"/>
          </p:cNvSpPr>
          <p:nvPr>
            <p:ph type="title"/>
          </p:nvPr>
        </p:nvSpPr>
        <p:spPr>
          <a:xfrm>
            <a:off x="838200" y="1579344"/>
            <a:ext cx="10515600" cy="892208"/>
          </a:xfrm>
        </p:spPr>
        <p:txBody>
          <a:bodyPr>
            <a:noAutofit/>
          </a:bodyPr>
          <a:lstStyle/>
          <a:p>
            <a:r>
              <a:rPr lang="fi-FI" sz="2400" kern="100">
                <a:solidFill>
                  <a:srgbClr val="000000"/>
                </a:solidFill>
                <a:effectLst/>
                <a:ea typeface="Aptos" panose="020B0004020202020204" pitchFamily="34" charset="0"/>
                <a:cs typeface="Times New Roman"/>
              </a:rPr>
              <a:t>Kuntalaisten hyvinvoinnin ja osallisuuden edistäminen osana aktiivista arkea</a:t>
            </a:r>
            <a:endParaRPr lang="fi-FI" sz="2400" kern="100">
              <a:effectLst/>
              <a:ea typeface="Aptos" panose="020B0004020202020204" pitchFamily="34" charset="0"/>
              <a:cs typeface="Times New Roman"/>
            </a:endParaRPr>
          </a:p>
        </p:txBody>
      </p:sp>
      <p:sp>
        <p:nvSpPr>
          <p:cNvPr id="4" name="Päivämäärän paikkamerkki 3">
            <a:extLst>
              <a:ext uri="{FF2B5EF4-FFF2-40B4-BE49-F238E27FC236}">
                <a16:creationId xmlns:a16="http://schemas.microsoft.com/office/drawing/2014/main" id="{5520B9B5-9612-AC6E-FD29-9A106A3D9E19}"/>
              </a:ext>
            </a:extLst>
          </p:cNvPr>
          <p:cNvSpPr>
            <a:spLocks noGrp="1"/>
          </p:cNvSpPr>
          <p:nvPr>
            <p:ph type="dt" sz="half" idx="10"/>
          </p:nvPr>
        </p:nvSpPr>
        <p:spPr/>
        <p:txBody>
          <a:bodyPr/>
          <a:lstStyle/>
          <a:p>
            <a:endParaRPr lang="fi-FI" dirty="0"/>
          </a:p>
        </p:txBody>
      </p:sp>
      <p:sp>
        <p:nvSpPr>
          <p:cNvPr id="5" name="Dian numeron paikkamerkki 4">
            <a:extLst>
              <a:ext uri="{FF2B5EF4-FFF2-40B4-BE49-F238E27FC236}">
                <a16:creationId xmlns:a16="http://schemas.microsoft.com/office/drawing/2014/main" id="{2EFD1B20-DA29-906B-6254-C039E5280358}"/>
              </a:ext>
            </a:extLst>
          </p:cNvPr>
          <p:cNvSpPr>
            <a:spLocks noGrp="1"/>
          </p:cNvSpPr>
          <p:nvPr>
            <p:ph type="sldNum" sz="quarter" idx="12"/>
          </p:nvPr>
        </p:nvSpPr>
        <p:spPr/>
        <p:txBody>
          <a:bodyPr/>
          <a:lstStyle/>
          <a:p>
            <a:fld id="{BEEBCB1B-D99C-E849-91D4-FBAA1384A761}" type="slidenum">
              <a:rPr lang="fi-FI" smtClean="0"/>
              <a:t>16</a:t>
            </a:fld>
            <a:endParaRPr lang="fi-FI"/>
          </a:p>
        </p:txBody>
      </p:sp>
      <p:graphicFrame>
        <p:nvGraphicFramePr>
          <p:cNvPr id="6" name="Taulukko 5">
            <a:extLst>
              <a:ext uri="{FF2B5EF4-FFF2-40B4-BE49-F238E27FC236}">
                <a16:creationId xmlns:a16="http://schemas.microsoft.com/office/drawing/2014/main" id="{0BA5D754-1D9B-30A9-4BD3-62322A82808E}"/>
              </a:ext>
            </a:extLst>
          </p:cNvPr>
          <p:cNvGraphicFramePr>
            <a:graphicFrameLocks noGrp="1"/>
          </p:cNvGraphicFramePr>
          <p:nvPr>
            <p:extLst>
              <p:ext uri="{D42A27DB-BD31-4B8C-83A1-F6EECF244321}">
                <p14:modId xmlns:p14="http://schemas.microsoft.com/office/powerpoint/2010/main" val="2166371765"/>
              </p:ext>
            </p:extLst>
          </p:nvPr>
        </p:nvGraphicFramePr>
        <p:xfrm>
          <a:off x="838200" y="2459420"/>
          <a:ext cx="6001512" cy="3694493"/>
        </p:xfrm>
        <a:graphic>
          <a:graphicData uri="http://schemas.openxmlformats.org/drawingml/2006/table">
            <a:tbl>
              <a:tblPr firstRow="1" bandRow="1">
                <a:tableStyleId>{5C22544A-7EE6-4342-B048-85BDC9FD1C3A}</a:tableStyleId>
              </a:tblPr>
              <a:tblGrid>
                <a:gridCol w="6001512">
                  <a:extLst>
                    <a:ext uri="{9D8B030D-6E8A-4147-A177-3AD203B41FA5}">
                      <a16:colId xmlns:a16="http://schemas.microsoft.com/office/drawing/2014/main" val="759171008"/>
                    </a:ext>
                  </a:extLst>
                </a:gridCol>
              </a:tblGrid>
              <a:tr h="305330">
                <a:tc>
                  <a:txBody>
                    <a:bodyPr/>
                    <a:lstStyle/>
                    <a:p>
                      <a:r>
                        <a:rPr lang="fi-FI" sz="1400"/>
                        <a:t>Päämittarit</a:t>
                      </a:r>
                    </a:p>
                  </a:txBody>
                  <a:tcPr/>
                </a:tc>
                <a:extLst>
                  <a:ext uri="{0D108BD9-81ED-4DB2-BD59-A6C34878D82A}">
                    <a16:rowId xmlns:a16="http://schemas.microsoft.com/office/drawing/2014/main" val="1843246036"/>
                  </a:ext>
                </a:extLst>
              </a:tr>
              <a:tr h="641193">
                <a:tc>
                  <a:txBody>
                    <a:bodyPr/>
                    <a:lstStyle/>
                    <a:p>
                      <a:pPr marL="0" lvl="0" indent="0">
                        <a:lnSpc>
                          <a:spcPct val="100000"/>
                        </a:lnSpc>
                        <a:buFont typeface="Arial" panose="020B0604020202020204" pitchFamily="34" charset="0"/>
                        <a:buNone/>
                      </a:pPr>
                      <a:r>
                        <a:rPr lang="fi-FI" sz="1200" kern="1200">
                          <a:solidFill>
                            <a:srgbClr val="000000"/>
                          </a:solidFill>
                          <a:latin typeface="+mn-lt"/>
                          <a:ea typeface="Calibri"/>
                          <a:cs typeface="Calibri"/>
                        </a:rPr>
                        <a:t>Lapset: Harrastaa jotakin ainakin kerran viikossa, % 4. ja 5. luokan oppilaista (2025-)info ind. 27</a:t>
                      </a:r>
                    </a:p>
                  </a:txBody>
                  <a:tcPr/>
                </a:tc>
                <a:extLst>
                  <a:ext uri="{0D108BD9-81ED-4DB2-BD59-A6C34878D82A}">
                    <a16:rowId xmlns:a16="http://schemas.microsoft.com/office/drawing/2014/main" val="1790399589"/>
                  </a:ext>
                </a:extLst>
              </a:tr>
              <a:tr h="824391">
                <a:tc>
                  <a:txBody>
                    <a:bodyPr/>
                    <a:lstStyle/>
                    <a:p>
                      <a:pPr lvl="0">
                        <a:lnSpc>
                          <a:spcPct val="100000"/>
                        </a:lnSpc>
                        <a:buFont typeface="Courier New" panose="020B0604020202020204" pitchFamily="34" charset="0"/>
                        <a:buNone/>
                      </a:pPr>
                      <a:r>
                        <a:rPr lang="fi-FI" sz="1200" kern="1200">
                          <a:solidFill>
                            <a:srgbClr val="000000"/>
                          </a:solidFill>
                          <a:latin typeface="+mn-lt"/>
                          <a:ea typeface="Calibri"/>
                          <a:cs typeface="Calibri"/>
                        </a:rPr>
                        <a:t>Nuoret: Koulutuksessa olevat tai tutkinnon suorittaneet 17-24 v, % vastaavan ikäisestä väestöstä info ind. 3219</a:t>
                      </a:r>
                    </a:p>
                  </a:txBody>
                  <a:tcPr/>
                </a:tc>
                <a:extLst>
                  <a:ext uri="{0D108BD9-81ED-4DB2-BD59-A6C34878D82A}">
                    <a16:rowId xmlns:a16="http://schemas.microsoft.com/office/drawing/2014/main" val="539099058"/>
                  </a:ext>
                </a:extLst>
              </a:tr>
              <a:tr h="457995">
                <a:tc>
                  <a:txBody>
                    <a:bodyPr/>
                    <a:lstStyle/>
                    <a:p>
                      <a:pPr lvl="0">
                        <a:lnSpc>
                          <a:spcPct val="100000"/>
                        </a:lnSpc>
                        <a:buFont typeface="Courier New" panose="020B0604020202020204" pitchFamily="34" charset="0"/>
                        <a:buNone/>
                      </a:pPr>
                      <a:r>
                        <a:rPr lang="fi-FI" sz="1200" kern="1200">
                          <a:solidFill>
                            <a:srgbClr val="000000"/>
                          </a:solidFill>
                          <a:latin typeface="+mn-lt"/>
                          <a:ea typeface="Calibri"/>
                          <a:cs typeface="Calibri"/>
                        </a:rPr>
                        <a:t>Liikuntapaikkojen tilastoitavat kävijämäärät</a:t>
                      </a:r>
                    </a:p>
                  </a:txBody>
                  <a:tcPr/>
                </a:tc>
                <a:extLst>
                  <a:ext uri="{0D108BD9-81ED-4DB2-BD59-A6C34878D82A}">
                    <a16:rowId xmlns:a16="http://schemas.microsoft.com/office/drawing/2014/main" val="3828697568"/>
                  </a:ext>
                </a:extLst>
              </a:tr>
              <a:tr h="641193">
                <a:tc>
                  <a:txBody>
                    <a:bodyPr/>
                    <a:lstStyle/>
                    <a:p>
                      <a:pPr lvl="0">
                        <a:lnSpc>
                          <a:spcPct val="100000"/>
                        </a:lnSpc>
                        <a:buFont typeface="Courier New" panose="020B0604020202020204" pitchFamily="34" charset="0"/>
                        <a:buNone/>
                      </a:pPr>
                      <a:r>
                        <a:rPr lang="fi-FI" sz="1200" kern="1200">
                          <a:solidFill>
                            <a:srgbClr val="000000"/>
                          </a:solidFill>
                          <a:latin typeface="+mn-lt"/>
                          <a:ea typeface="Calibri"/>
                          <a:cs typeface="Calibri"/>
                        </a:rPr>
                        <a:t>Ikäihmiset: Kotona asuvat 75 - 84-vuotiaat, % vastaavan ikäisestä väestöstä info ind. 1250</a:t>
                      </a:r>
                    </a:p>
                  </a:txBody>
                  <a:tcPr/>
                </a:tc>
                <a:extLst>
                  <a:ext uri="{0D108BD9-81ED-4DB2-BD59-A6C34878D82A}">
                    <a16:rowId xmlns:a16="http://schemas.microsoft.com/office/drawing/2014/main" val="3539103746"/>
                  </a:ext>
                </a:extLst>
              </a:tr>
              <a:tr h="27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TEA-viisarin kokonaistulos</a:t>
                      </a:r>
                      <a:endParaRPr lang="fi-FI" sz="1200" b="0" i="0" u="none" strike="noStrike" dirty="0">
                        <a:solidFill>
                          <a:srgbClr val="000000"/>
                        </a:solidFill>
                        <a:effectLst/>
                      </a:endParaRPr>
                    </a:p>
                  </a:txBody>
                  <a:tcPr/>
                </a:tc>
                <a:extLst>
                  <a:ext uri="{0D108BD9-81ED-4DB2-BD59-A6C34878D82A}">
                    <a16:rowId xmlns:a16="http://schemas.microsoft.com/office/drawing/2014/main" val="2876650768"/>
                  </a:ext>
                </a:extLst>
              </a:tr>
              <a:tr h="27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ea typeface="Calibri" panose="020F0502020204030204"/>
                          <a:cs typeface="Calibri" panose="020F0502020204030204"/>
                        </a:rPr>
                        <a:t>Kuntalais- ja valtuustoaloitteiden määrä</a:t>
                      </a:r>
                    </a:p>
                  </a:txBody>
                  <a:tcPr/>
                </a:tc>
                <a:extLst>
                  <a:ext uri="{0D108BD9-81ED-4DB2-BD59-A6C34878D82A}">
                    <a16:rowId xmlns:a16="http://schemas.microsoft.com/office/drawing/2014/main" val="3289577810"/>
                  </a:ext>
                </a:extLst>
              </a:tr>
              <a:tr h="274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a typeface="Calibri" panose="020F0502020204030204"/>
                          <a:cs typeface="Calibri" panose="020F0502020204030204"/>
                        </a:rPr>
                        <a:t>Äänestysaktiivisuus (vaalivuosina)</a:t>
                      </a:r>
                    </a:p>
                  </a:txBody>
                  <a:tcPr/>
                </a:tc>
                <a:extLst>
                  <a:ext uri="{0D108BD9-81ED-4DB2-BD59-A6C34878D82A}">
                    <a16:rowId xmlns:a16="http://schemas.microsoft.com/office/drawing/2014/main" val="3566518126"/>
                  </a:ext>
                </a:extLst>
              </a:tr>
            </a:tbl>
          </a:graphicData>
        </a:graphic>
      </p:graphicFrame>
    </p:spTree>
    <p:extLst>
      <p:ext uri="{BB962C8B-B14F-4D97-AF65-F5344CB8AC3E}">
        <p14:creationId xmlns:p14="http://schemas.microsoft.com/office/powerpoint/2010/main" val="177059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5E05-7B82-8973-596B-5B69F432D02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D0209F4-1A55-8835-E471-95CB13DEF2D2}"/>
              </a:ext>
            </a:extLst>
          </p:cNvPr>
          <p:cNvSpPr>
            <a:spLocks noGrp="1"/>
          </p:cNvSpPr>
          <p:nvPr>
            <p:ph type="title"/>
          </p:nvPr>
        </p:nvSpPr>
        <p:spPr>
          <a:xfrm>
            <a:off x="838200" y="1579344"/>
            <a:ext cx="10980174" cy="892208"/>
          </a:xfrm>
        </p:spPr>
        <p:txBody>
          <a:bodyPr>
            <a:noAutofit/>
          </a:bodyPr>
          <a:lstStyle/>
          <a:p>
            <a:r>
              <a:rPr lang="fi-FI" sz="2400" kern="100">
                <a:effectLst/>
                <a:ea typeface="Aptos" panose="020B0004020202020204" pitchFamily="34" charset="0"/>
                <a:cs typeface="Times New Roman"/>
              </a:rPr>
              <a:t>Taloudellisesti, sosiaalisesti ja ekologisesti kestävän toiminnan </a:t>
            </a:r>
            <a:r>
              <a:rPr lang="fi-FI" sz="2400" kern="100">
                <a:ea typeface="Aptos" panose="020B0004020202020204" pitchFamily="34" charset="0"/>
                <a:cs typeface="Times New Roman"/>
              </a:rPr>
              <a:t>kehittäminen</a:t>
            </a:r>
            <a:endParaRPr lang="fi-FI" sz="2400">
              <a:cs typeface="Times New Roman"/>
            </a:endParaRPr>
          </a:p>
        </p:txBody>
      </p:sp>
      <p:sp>
        <p:nvSpPr>
          <p:cNvPr id="4" name="Päivämäärän paikkamerkki 3">
            <a:extLst>
              <a:ext uri="{FF2B5EF4-FFF2-40B4-BE49-F238E27FC236}">
                <a16:creationId xmlns:a16="http://schemas.microsoft.com/office/drawing/2014/main" id="{4DD57BBE-1CF1-09F8-BAC0-1A6E2081FD88}"/>
              </a:ext>
            </a:extLst>
          </p:cNvPr>
          <p:cNvSpPr>
            <a:spLocks noGrp="1"/>
          </p:cNvSpPr>
          <p:nvPr>
            <p:ph type="dt" sz="half" idx="10"/>
          </p:nvPr>
        </p:nvSpPr>
        <p:spPr/>
        <p:txBody>
          <a:bodyPr/>
          <a:lstStyle/>
          <a:p>
            <a:endParaRPr lang="fi-FI" dirty="0"/>
          </a:p>
        </p:txBody>
      </p:sp>
      <p:sp>
        <p:nvSpPr>
          <p:cNvPr id="5" name="Dian numeron paikkamerkki 4">
            <a:extLst>
              <a:ext uri="{FF2B5EF4-FFF2-40B4-BE49-F238E27FC236}">
                <a16:creationId xmlns:a16="http://schemas.microsoft.com/office/drawing/2014/main" id="{7CFD7546-635E-5904-DBAD-B78ADDBB1797}"/>
              </a:ext>
            </a:extLst>
          </p:cNvPr>
          <p:cNvSpPr>
            <a:spLocks noGrp="1"/>
          </p:cNvSpPr>
          <p:nvPr>
            <p:ph type="sldNum" sz="quarter" idx="12"/>
          </p:nvPr>
        </p:nvSpPr>
        <p:spPr/>
        <p:txBody>
          <a:bodyPr/>
          <a:lstStyle/>
          <a:p>
            <a:fld id="{BEEBCB1B-D99C-E849-91D4-FBAA1384A761}" type="slidenum">
              <a:rPr lang="fi-FI" smtClean="0"/>
              <a:t>17</a:t>
            </a:fld>
            <a:endParaRPr lang="fi-FI"/>
          </a:p>
        </p:txBody>
      </p:sp>
      <p:graphicFrame>
        <p:nvGraphicFramePr>
          <p:cNvPr id="6" name="Taulukko 5">
            <a:extLst>
              <a:ext uri="{FF2B5EF4-FFF2-40B4-BE49-F238E27FC236}">
                <a16:creationId xmlns:a16="http://schemas.microsoft.com/office/drawing/2014/main" id="{1FB267D6-3EF6-733F-AE4D-7DFDA0F3061A}"/>
              </a:ext>
            </a:extLst>
          </p:cNvPr>
          <p:cNvGraphicFramePr>
            <a:graphicFrameLocks noGrp="1"/>
          </p:cNvGraphicFramePr>
          <p:nvPr>
            <p:extLst>
              <p:ext uri="{D42A27DB-BD31-4B8C-83A1-F6EECF244321}">
                <p14:modId xmlns:p14="http://schemas.microsoft.com/office/powerpoint/2010/main" val="1846222173"/>
              </p:ext>
            </p:extLst>
          </p:nvPr>
        </p:nvGraphicFramePr>
        <p:xfrm>
          <a:off x="838200" y="2459422"/>
          <a:ext cx="5257800" cy="343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59171008"/>
                    </a:ext>
                  </a:extLst>
                </a:gridCol>
              </a:tblGrid>
              <a:tr h="471022">
                <a:tc>
                  <a:txBody>
                    <a:bodyPr/>
                    <a:lstStyle/>
                    <a:p>
                      <a:r>
                        <a:rPr lang="fi-FI" sz="1400"/>
                        <a:t>Päämittarit</a:t>
                      </a:r>
                    </a:p>
                  </a:txBody>
                  <a:tcPr/>
                </a:tc>
                <a:extLst>
                  <a:ext uri="{0D108BD9-81ED-4DB2-BD59-A6C34878D82A}">
                    <a16:rowId xmlns:a16="http://schemas.microsoft.com/office/drawing/2014/main" val="1843246036"/>
                  </a:ext>
                </a:extLst>
              </a:tr>
              <a:tr h="423919">
                <a:tc>
                  <a:txBody>
                    <a:bodyPr/>
                    <a:lstStyle/>
                    <a:p>
                      <a:pPr>
                        <a:lnSpc>
                          <a:spcPct val="100000"/>
                        </a:lnSpc>
                      </a:pPr>
                      <a:r>
                        <a:rPr lang="fi-FI" sz="1200"/>
                        <a:t>Taseeseen kertynyt yli- / alijäämä</a:t>
                      </a:r>
                      <a:endParaRPr lang="fi-FI" sz="1200">
                        <a:ea typeface="Calibri"/>
                        <a:cs typeface="Calibri"/>
                      </a:endParaRPr>
                    </a:p>
                  </a:txBody>
                  <a:tcPr/>
                </a:tc>
                <a:extLst>
                  <a:ext uri="{0D108BD9-81ED-4DB2-BD59-A6C34878D82A}">
                    <a16:rowId xmlns:a16="http://schemas.microsoft.com/office/drawing/2014/main" val="1790399589"/>
                  </a:ext>
                </a:extLst>
              </a:tr>
              <a:tr h="423919">
                <a:tc>
                  <a:txBody>
                    <a:bodyPr/>
                    <a:lstStyle/>
                    <a:p>
                      <a:pPr>
                        <a:lnSpc>
                          <a:spcPct val="100000"/>
                        </a:lnSpc>
                      </a:pPr>
                      <a:r>
                        <a:rPr lang="fi-FI" sz="1200"/>
                        <a:t>Veronalaiset tulot per asukas</a:t>
                      </a:r>
                      <a:endParaRPr lang="fi-FI" sz="1200">
                        <a:ea typeface="Calibri"/>
                        <a:cs typeface="Calibri"/>
                      </a:endParaRPr>
                    </a:p>
                  </a:txBody>
                  <a:tcPr/>
                </a:tc>
                <a:extLst>
                  <a:ext uri="{0D108BD9-81ED-4DB2-BD59-A6C34878D82A}">
                    <a16:rowId xmlns:a16="http://schemas.microsoft.com/office/drawing/2014/main" val="539099058"/>
                  </a:ext>
                </a:extLst>
              </a:tr>
              <a:tr h="423919">
                <a:tc>
                  <a:txBody>
                    <a:bodyPr/>
                    <a:lstStyle/>
                    <a:p>
                      <a:pPr lvl="0">
                        <a:lnSpc>
                          <a:spcPct val="100000"/>
                        </a:lnSpc>
                        <a:buFont typeface="Courier New" panose="020B0604020202020204" pitchFamily="34" charset="0"/>
                        <a:buNone/>
                      </a:pPr>
                      <a:r>
                        <a:rPr lang="fi-FI" sz="1200">
                          <a:solidFill>
                            <a:srgbClr val="000000"/>
                          </a:solidFill>
                          <a:latin typeface="+mn-lt"/>
                          <a:ea typeface="Calibri"/>
                          <a:cs typeface="Calibri"/>
                        </a:rPr>
                        <a:t>Taloudellinen huoltosuhde info ind. 182 </a:t>
                      </a:r>
                    </a:p>
                  </a:txBody>
                  <a:tcPr/>
                </a:tc>
                <a:extLst>
                  <a:ext uri="{0D108BD9-81ED-4DB2-BD59-A6C34878D82A}">
                    <a16:rowId xmlns:a16="http://schemas.microsoft.com/office/drawing/2014/main" val="3539103746"/>
                  </a:ext>
                </a:extLst>
              </a:tr>
              <a:tr h="706532">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B0604020202020204" pitchFamily="34" charset="0"/>
                        <a:buNone/>
                        <a:tabLst/>
                        <a:defRPr/>
                      </a:pPr>
                      <a:r>
                        <a:rPr lang="fi-FI" sz="1200" dirty="0">
                          <a:solidFill>
                            <a:srgbClr val="000000"/>
                          </a:solidFill>
                          <a:latin typeface="+mn-lt"/>
                          <a:ea typeface="Calibri"/>
                          <a:cs typeface="Calibri"/>
                        </a:rPr>
                        <a:t>Gini-kerroin, käytettävissä olevat tulot info ind. 3126</a:t>
                      </a:r>
                      <a:endParaRPr lang="fi-FI" sz="1200" dirty="0"/>
                    </a:p>
                  </a:txBody>
                  <a:tcPr/>
                </a:tc>
                <a:extLst>
                  <a:ext uri="{0D108BD9-81ED-4DB2-BD59-A6C34878D82A}">
                    <a16:rowId xmlns:a16="http://schemas.microsoft.com/office/drawing/2014/main" val="3607987795"/>
                  </a:ext>
                </a:extLst>
              </a:tr>
              <a:tr h="989145">
                <a:tc>
                  <a:txBody>
                    <a:bodyPr/>
                    <a:lstStyle/>
                    <a:p>
                      <a:pPr>
                        <a:lnSpc>
                          <a:spcPct val="100000"/>
                        </a:lnSpc>
                      </a:pPr>
                      <a:r>
                        <a:rPr lang="fi-FI" sz="1200" dirty="0"/>
                        <a:t>Lapinlahden kokonaispäästöt, ktCO2e (SYKE kuntien ja alueiden päästöt, paastot.hiilineutraalisuomi.fi)</a:t>
                      </a:r>
                      <a:endParaRPr lang="fi-FI" sz="1200" dirty="0">
                        <a:ea typeface="Calibri"/>
                        <a:cs typeface="Calibri"/>
                      </a:endParaRPr>
                    </a:p>
                  </a:txBody>
                  <a:tcPr/>
                </a:tc>
                <a:extLst>
                  <a:ext uri="{0D108BD9-81ED-4DB2-BD59-A6C34878D82A}">
                    <a16:rowId xmlns:a16="http://schemas.microsoft.com/office/drawing/2014/main" val="3422833143"/>
                  </a:ext>
                </a:extLst>
              </a:tr>
            </a:tbl>
          </a:graphicData>
        </a:graphic>
      </p:graphicFrame>
    </p:spTree>
    <p:extLst>
      <p:ext uri="{BB962C8B-B14F-4D97-AF65-F5344CB8AC3E}">
        <p14:creationId xmlns:p14="http://schemas.microsoft.com/office/powerpoint/2010/main" val="266919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05CA42-F9D0-2917-7430-2E25BBEE8B37}"/>
              </a:ext>
            </a:extLst>
          </p:cNvPr>
          <p:cNvSpPr>
            <a:spLocks noGrp="1"/>
          </p:cNvSpPr>
          <p:nvPr>
            <p:ph type="title"/>
          </p:nvPr>
        </p:nvSpPr>
        <p:spPr/>
        <p:txBody>
          <a:bodyPr>
            <a:normAutofit/>
          </a:bodyPr>
          <a:lstStyle/>
          <a:p>
            <a:r>
              <a:rPr lang="fi-FI" sz="4000" dirty="0">
                <a:solidFill>
                  <a:schemeClr val="accent6">
                    <a:lumMod val="76000"/>
                  </a:schemeClr>
                </a:solidFill>
              </a:rPr>
              <a:t>Arvot</a:t>
            </a:r>
            <a:endParaRPr lang="fi-FI" sz="4000" dirty="0">
              <a:solidFill>
                <a:schemeClr val="accent6">
                  <a:lumMod val="76000"/>
                </a:schemeClr>
              </a:solidFill>
              <a:ea typeface="Calibri Light"/>
              <a:cs typeface="Calibri Light"/>
            </a:endParaRPr>
          </a:p>
        </p:txBody>
      </p:sp>
      <p:sp>
        <p:nvSpPr>
          <p:cNvPr id="3" name="Sisällön paikkamerkki 2">
            <a:extLst>
              <a:ext uri="{FF2B5EF4-FFF2-40B4-BE49-F238E27FC236}">
                <a16:creationId xmlns:a16="http://schemas.microsoft.com/office/drawing/2014/main" id="{853A6280-DC76-21E8-E635-497E3646D05B}"/>
              </a:ext>
            </a:extLst>
          </p:cNvPr>
          <p:cNvSpPr>
            <a:spLocks noGrp="1"/>
          </p:cNvSpPr>
          <p:nvPr>
            <p:ph idx="1"/>
          </p:nvPr>
        </p:nvSpPr>
        <p:spPr>
          <a:xfrm>
            <a:off x="838200" y="2799760"/>
            <a:ext cx="10515600" cy="3556589"/>
          </a:xfrm>
        </p:spPr>
        <p:txBody>
          <a:bodyPr vert="horz" lIns="91440" tIns="45720" rIns="91440" bIns="45720" rtlCol="0" anchor="t">
            <a:noAutofit/>
          </a:bodyPr>
          <a:lstStyle/>
          <a:p>
            <a:r>
              <a:rPr lang="fi-FI" sz="2000" b="1">
                <a:solidFill>
                  <a:srgbClr val="000000"/>
                </a:solidFill>
                <a:effectLst/>
                <a:ea typeface="Times New Roman" panose="02020603050405020304" pitchFamily="18" charset="0"/>
                <a:cs typeface="Calibri"/>
              </a:rPr>
              <a:t>Yhteisöllisyys</a:t>
            </a:r>
            <a:endParaRPr lang="fi-FI" sz="2000" b="1">
              <a:effectLst/>
              <a:ea typeface="Times New Roman" panose="02020603050405020304" pitchFamily="18" charset="0"/>
              <a:cs typeface="Calibri"/>
            </a:endParaRPr>
          </a:p>
          <a:p>
            <a:r>
              <a:rPr lang="fi-FI" sz="2000" b="1">
                <a:solidFill>
                  <a:srgbClr val="000000"/>
                </a:solidFill>
                <a:ea typeface="Calibri"/>
                <a:cs typeface="Calibri"/>
              </a:rPr>
              <a:t>Oikeudenmukaisuus</a:t>
            </a:r>
            <a:endParaRPr lang="fi-FI" sz="2000">
              <a:effectLst/>
              <a:ea typeface="Calibri"/>
              <a:cs typeface="Calibri"/>
            </a:endParaRPr>
          </a:p>
          <a:p>
            <a:r>
              <a:rPr lang="fi-FI" sz="2000" b="1">
                <a:solidFill>
                  <a:srgbClr val="000000"/>
                </a:solidFill>
                <a:effectLst/>
                <a:ea typeface="Times New Roman" panose="02020603050405020304" pitchFamily="18" charset="0"/>
                <a:cs typeface="Calibri"/>
              </a:rPr>
              <a:t>Luovuus</a:t>
            </a:r>
            <a:endParaRPr lang="fi-FI" sz="2000">
              <a:effectLst/>
              <a:ea typeface="Times New Roman" panose="02020603050405020304" pitchFamily="18" charset="0"/>
              <a:cs typeface="Calibri"/>
            </a:endParaRPr>
          </a:p>
          <a:p>
            <a:r>
              <a:rPr lang="fi-FI" sz="2000" b="1">
                <a:solidFill>
                  <a:srgbClr val="000000"/>
                </a:solidFill>
                <a:effectLst/>
                <a:ea typeface="Times New Roman" panose="02020603050405020304" pitchFamily="18" charset="0"/>
                <a:cs typeface="Calibri"/>
              </a:rPr>
              <a:t>Vastuullisuus</a:t>
            </a:r>
            <a:endParaRPr lang="fi-FI" sz="2000">
              <a:solidFill>
                <a:srgbClr val="000000"/>
              </a:solidFill>
              <a:ea typeface="Times New Roman" panose="02020603050405020304" pitchFamily="18" charset="0"/>
              <a:cs typeface="Calibri"/>
            </a:endParaRPr>
          </a:p>
          <a:p>
            <a:r>
              <a:rPr lang="fi-FI" sz="2000" b="1" kern="100">
                <a:effectLst/>
                <a:ea typeface="Aptos" panose="020B0004020202020204" pitchFamily="34" charset="0"/>
                <a:cs typeface="Calibri"/>
              </a:rPr>
              <a:t>Avoimuus</a:t>
            </a:r>
          </a:p>
        </p:txBody>
      </p:sp>
      <p:sp>
        <p:nvSpPr>
          <p:cNvPr id="4" name="Päivämäärän paikkamerkki 3">
            <a:extLst>
              <a:ext uri="{FF2B5EF4-FFF2-40B4-BE49-F238E27FC236}">
                <a16:creationId xmlns:a16="http://schemas.microsoft.com/office/drawing/2014/main" id="{0240A196-7562-9EBC-B989-6D8ACBE356DF}"/>
              </a:ext>
            </a:extLst>
          </p:cNvPr>
          <p:cNvSpPr>
            <a:spLocks noGrp="1"/>
          </p:cNvSpPr>
          <p:nvPr>
            <p:ph type="dt" sz="half" idx="10"/>
          </p:nvPr>
        </p:nvSpPr>
        <p:spPr/>
        <p:txBody>
          <a:bodyPr/>
          <a:lstStyle/>
          <a:p>
            <a:fld id="{BF8CD5AA-EC42-1C4E-8C1C-A6EAF6D39CED}" type="datetime1">
              <a:rPr lang="fi-FI" smtClean="0"/>
              <a:t>23.2.2026</a:t>
            </a:fld>
            <a:endParaRPr lang="fi-FI"/>
          </a:p>
        </p:txBody>
      </p:sp>
      <p:sp>
        <p:nvSpPr>
          <p:cNvPr id="5" name="Dian numeron paikkamerkki 4">
            <a:extLst>
              <a:ext uri="{FF2B5EF4-FFF2-40B4-BE49-F238E27FC236}">
                <a16:creationId xmlns:a16="http://schemas.microsoft.com/office/drawing/2014/main" id="{427BBA00-A511-7FD2-CB62-E59C184AE083}"/>
              </a:ext>
            </a:extLst>
          </p:cNvPr>
          <p:cNvSpPr>
            <a:spLocks noGrp="1"/>
          </p:cNvSpPr>
          <p:nvPr>
            <p:ph type="sldNum" sz="quarter" idx="12"/>
          </p:nvPr>
        </p:nvSpPr>
        <p:spPr/>
        <p:txBody>
          <a:bodyPr/>
          <a:lstStyle/>
          <a:p>
            <a:fld id="{BEEBCB1B-D99C-E849-91D4-FBAA1384A761}" type="slidenum">
              <a:rPr lang="fi-FI" smtClean="0"/>
              <a:t>2</a:t>
            </a:fld>
            <a:endParaRPr lang="fi-FI"/>
          </a:p>
        </p:txBody>
      </p:sp>
    </p:spTree>
    <p:extLst>
      <p:ext uri="{BB962C8B-B14F-4D97-AF65-F5344CB8AC3E}">
        <p14:creationId xmlns:p14="http://schemas.microsoft.com/office/powerpoint/2010/main" val="186062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E16D-787F-024D-701A-3DC2A70F31E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39FB739-8FBA-69EE-0B3E-DF0B1057315B}"/>
              </a:ext>
            </a:extLst>
          </p:cNvPr>
          <p:cNvSpPr>
            <a:spLocks noGrp="1"/>
          </p:cNvSpPr>
          <p:nvPr>
            <p:ph type="title"/>
          </p:nvPr>
        </p:nvSpPr>
        <p:spPr>
          <a:solidFill>
            <a:schemeClr val="bg1"/>
          </a:solidFill>
        </p:spPr>
        <p:txBody>
          <a:bodyPr>
            <a:normAutofit/>
          </a:bodyPr>
          <a:lstStyle/>
          <a:p>
            <a:r>
              <a:rPr lang="fi-FI" sz="4000" dirty="0">
                <a:solidFill>
                  <a:schemeClr val="accent6">
                    <a:lumMod val="76000"/>
                  </a:schemeClr>
                </a:solidFill>
              </a:rPr>
              <a:t>Visio</a:t>
            </a:r>
          </a:p>
        </p:txBody>
      </p:sp>
      <p:sp>
        <p:nvSpPr>
          <p:cNvPr id="3" name="Sisällön paikkamerkki 2">
            <a:extLst>
              <a:ext uri="{FF2B5EF4-FFF2-40B4-BE49-F238E27FC236}">
                <a16:creationId xmlns:a16="http://schemas.microsoft.com/office/drawing/2014/main" id="{00500C00-8A66-9B31-37F0-5589A7328DCC}"/>
              </a:ext>
            </a:extLst>
          </p:cNvPr>
          <p:cNvSpPr>
            <a:spLocks noGrp="1"/>
          </p:cNvSpPr>
          <p:nvPr>
            <p:ph idx="1"/>
          </p:nvPr>
        </p:nvSpPr>
        <p:spPr>
          <a:xfrm>
            <a:off x="838199" y="2799761"/>
            <a:ext cx="10860741" cy="3377202"/>
          </a:xfrm>
        </p:spPr>
        <p:txBody>
          <a:bodyPr vert="horz" lIns="91440" tIns="45720" rIns="91440" bIns="45720" rtlCol="0" anchor="t">
            <a:noAutofit/>
          </a:bodyPr>
          <a:lstStyle/>
          <a:p>
            <a:pPr marL="0" indent="0">
              <a:buNone/>
            </a:pPr>
            <a:r>
              <a:rPr lang="fi-FI" dirty="0">
                <a:solidFill>
                  <a:schemeClr val="accent6">
                    <a:lumMod val="76000"/>
                  </a:schemeClr>
                </a:solidFill>
              </a:rPr>
              <a:t>Luomisvoimainen Lapinlahti – kipinää, kasvua ja arjen hyvinvointia </a:t>
            </a:r>
          </a:p>
          <a:p>
            <a:pPr marL="0" indent="0">
              <a:buNone/>
            </a:pPr>
            <a:r>
              <a:rPr lang="fi-FI" sz="1800" dirty="0">
                <a:solidFill>
                  <a:srgbClr val="000000"/>
                </a:solidFill>
              </a:rPr>
              <a:t>Tulevaisuuden Lapinlahti on kunta, jossa kipinä syttyy ja ideat muuttuvat teoiksi. Se tarjoaa tilaa luovuudelle, yrittäjyydelle ja yhdessä tekemiselle – luonnon rauhan ja kansallismaiseman innoittamassa ympäristössä.</a:t>
            </a:r>
            <a:endParaRPr lang="fi-FI" sz="1800" dirty="0">
              <a:solidFill>
                <a:srgbClr val="000000"/>
              </a:solidFill>
              <a:ea typeface="Calibri"/>
              <a:cs typeface="Calibri"/>
            </a:endParaRPr>
          </a:p>
          <a:p>
            <a:pPr marL="0" indent="0" algn="l">
              <a:lnSpc>
                <a:spcPct val="100000"/>
              </a:lnSpc>
              <a:buNone/>
            </a:pPr>
            <a:r>
              <a:rPr lang="fi-FI" sz="1800" dirty="0">
                <a:solidFill>
                  <a:srgbClr val="000000"/>
                </a:solidFill>
              </a:rPr>
              <a:t>Kasvu näkyy kuntalaisten elämässä joka päivä. Se näkyy lasten uteliaisuutena varhaiskasvatuksessa, oppimisen ilona kouluissa ja elinikäisenä oppimisena vapaan sivistystyön parissa. Se näkyy myös yrityksissä, jotka luovat työtä, toimeentuloa ja tulevaisuuden uskoa. Järjestöt ja yhdistykset vahvistavat elinvoimaa arjen tasolla, tukevat hyvinvointia ja luovat merkityksellisiä kohtaamisia eri ikäisille. Lapinlahdella hyvä arki syntyy yhdessä tehden ja osallistuen.</a:t>
            </a:r>
            <a:endParaRPr lang="fi-FI" sz="1800" dirty="0">
              <a:solidFill>
                <a:srgbClr val="000000"/>
              </a:solidFill>
              <a:ea typeface="Calibri"/>
              <a:cs typeface="Calibri"/>
            </a:endParaRPr>
          </a:p>
          <a:p>
            <a:pPr marL="0" indent="0" algn="l">
              <a:lnSpc>
                <a:spcPct val="100000"/>
              </a:lnSpc>
              <a:buNone/>
            </a:pPr>
            <a:r>
              <a:rPr lang="fi-FI" sz="1800" dirty="0">
                <a:solidFill>
                  <a:srgbClr val="000000"/>
                </a:solidFill>
              </a:rPr>
              <a:t>Tätä kaikkea on tulevaisuuden Lapinlahti.</a:t>
            </a:r>
            <a:endParaRPr lang="fi-FI" sz="1800" dirty="0">
              <a:solidFill>
                <a:srgbClr val="000000"/>
              </a:solidFill>
              <a:ea typeface="Calibri"/>
              <a:cs typeface="Calibri"/>
            </a:endParaRPr>
          </a:p>
          <a:p>
            <a:endParaRPr lang="fi-FI" dirty="0"/>
          </a:p>
        </p:txBody>
      </p:sp>
      <p:sp>
        <p:nvSpPr>
          <p:cNvPr id="4" name="Päivämäärän paikkamerkki 3">
            <a:extLst>
              <a:ext uri="{FF2B5EF4-FFF2-40B4-BE49-F238E27FC236}">
                <a16:creationId xmlns:a16="http://schemas.microsoft.com/office/drawing/2014/main" id="{CD3A5299-9C36-CFAE-1541-53B871F929F6}"/>
              </a:ext>
            </a:extLst>
          </p:cNvPr>
          <p:cNvSpPr>
            <a:spLocks noGrp="1"/>
          </p:cNvSpPr>
          <p:nvPr>
            <p:ph type="dt" sz="half" idx="10"/>
          </p:nvPr>
        </p:nvSpPr>
        <p:spPr/>
        <p:txBody>
          <a:bodyPr/>
          <a:lstStyle/>
          <a:p>
            <a:fld id="{BF8CD5AA-EC42-1C4E-8C1C-A6EAF6D39CED}" type="datetime1">
              <a:rPr lang="fi-FI" smtClean="0"/>
              <a:t>23.2.2026</a:t>
            </a:fld>
            <a:endParaRPr lang="fi-FI"/>
          </a:p>
        </p:txBody>
      </p:sp>
      <p:sp>
        <p:nvSpPr>
          <p:cNvPr id="5" name="Dian numeron paikkamerkki 4">
            <a:extLst>
              <a:ext uri="{FF2B5EF4-FFF2-40B4-BE49-F238E27FC236}">
                <a16:creationId xmlns:a16="http://schemas.microsoft.com/office/drawing/2014/main" id="{0358108E-6B83-1D50-CF3F-1AD7DA78A0D5}"/>
              </a:ext>
            </a:extLst>
          </p:cNvPr>
          <p:cNvSpPr>
            <a:spLocks noGrp="1"/>
          </p:cNvSpPr>
          <p:nvPr>
            <p:ph type="sldNum" sz="quarter" idx="12"/>
          </p:nvPr>
        </p:nvSpPr>
        <p:spPr/>
        <p:txBody>
          <a:bodyPr/>
          <a:lstStyle/>
          <a:p>
            <a:fld id="{BEEBCB1B-D99C-E849-91D4-FBAA1384A761}" type="slidenum">
              <a:rPr lang="fi-FI" smtClean="0"/>
              <a:t>3</a:t>
            </a:fld>
            <a:endParaRPr lang="fi-FI"/>
          </a:p>
        </p:txBody>
      </p:sp>
    </p:spTree>
    <p:extLst>
      <p:ext uri="{BB962C8B-B14F-4D97-AF65-F5344CB8AC3E}">
        <p14:creationId xmlns:p14="http://schemas.microsoft.com/office/powerpoint/2010/main" val="216477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1C3C206-F084-9D2E-4CBD-FAACFBAB23DA}"/>
              </a:ext>
            </a:extLst>
          </p:cNvPr>
          <p:cNvSpPr>
            <a:spLocks noGrp="1"/>
          </p:cNvSpPr>
          <p:nvPr>
            <p:ph idx="1"/>
          </p:nvPr>
        </p:nvSpPr>
        <p:spPr>
          <a:xfrm>
            <a:off x="838200" y="1896035"/>
            <a:ext cx="10515600" cy="4280928"/>
          </a:xfrm>
          <a:ln>
            <a:solidFill>
              <a:srgbClr val="F5F5F5"/>
            </a:solidFill>
          </a:ln>
        </p:spPr>
        <p:txBody>
          <a:bodyPr vert="horz" lIns="91440" tIns="45720" rIns="91440" bIns="45720" rtlCol="0" anchor="t">
            <a:noAutofit/>
          </a:bodyPr>
          <a:lstStyle/>
          <a:p>
            <a:pPr marL="0" indent="0">
              <a:buNone/>
            </a:pPr>
            <a:r>
              <a:rPr lang="fi-FI" sz="2000" b="1" i="0" u="none" strike="noStrike">
                <a:solidFill>
                  <a:srgbClr val="000000"/>
                </a:solidFill>
                <a:effectLst/>
              </a:rPr>
              <a:t>Luomisvoimainen Lapinlahti </a:t>
            </a:r>
            <a:r>
              <a:rPr lang="fi-FI" sz="2000" b="0" i="0" u="none" strike="noStrike">
                <a:solidFill>
                  <a:srgbClr val="000000"/>
                </a:solidFill>
                <a:effectLst/>
              </a:rPr>
              <a:t>syntyi kuuntelemalla ja kokoamalla yhteen sitä, mitä Lapinlahdella jo on. Strategiaprosessin aikana nousi vahvasti esiin kulttuuri – ei vain tapahtumina tai rakenteina, vaan luovuutena, omaehtoisuutena ja yhdessä tekemisen tapana. Samalla kävi ilmi, että kulttuuri sanana</a:t>
            </a:r>
            <a:r>
              <a:rPr lang="fi-FI" sz="2000">
                <a:solidFill>
                  <a:srgbClr val="000000"/>
                </a:solidFill>
              </a:rPr>
              <a:t> </a:t>
            </a:r>
            <a:r>
              <a:rPr lang="fi-FI" sz="2000" b="0" i="0" u="none" strike="noStrike">
                <a:solidFill>
                  <a:srgbClr val="000000"/>
                </a:solidFill>
                <a:effectLst/>
              </a:rPr>
              <a:t>ymmärretään monin eri tavoin, vaikka sen sisältö on tuttua ja tärkeää.</a:t>
            </a:r>
          </a:p>
          <a:p>
            <a:pPr marL="0" indent="0" algn="l">
              <a:buNone/>
            </a:pPr>
            <a:r>
              <a:rPr lang="fi-FI" sz="2000" b="0" i="0" u="none" strike="noStrike">
                <a:solidFill>
                  <a:srgbClr val="000000"/>
                </a:solidFill>
                <a:effectLst/>
              </a:rPr>
              <a:t>Keskusteluissa korostuivat ihmiset ja tekeminen. Lapinlahdella tapahtuu paljon, mutta toiminta on hajallaan ja jää usein näkymättömäksi. Kuntalaiset, yhdistykset ja muut tekijät ovat elinvoiman ytimessä ja heidän tekemisensä halutaan jatkossa näkyvämmäksi ja vaikuttavammaksi. </a:t>
            </a:r>
            <a:endParaRPr lang="fi-FI" sz="2000" b="0" i="0" u="none" strike="noStrike">
              <a:solidFill>
                <a:srgbClr val="000000"/>
              </a:solidFill>
              <a:effectLst/>
              <a:ea typeface="Calibri"/>
              <a:cs typeface="Calibri"/>
            </a:endParaRPr>
          </a:p>
          <a:p>
            <a:pPr marL="0" indent="0" algn="l">
              <a:buNone/>
            </a:pPr>
            <a:r>
              <a:rPr lang="fi-FI" sz="2000" b="0" i="0" u="none" strike="noStrike">
                <a:solidFill>
                  <a:srgbClr val="000000"/>
                </a:solidFill>
                <a:effectLst/>
              </a:rPr>
              <a:t>Yhteinen päämäärä kiteytyi elinvoimaan. Elinvoimaa ei nähty vain työnä ja taloutena, vaan arjessa syntyvinä aloitteina ja aktiivisuutena. </a:t>
            </a:r>
            <a:r>
              <a:rPr lang="fi-FI" sz="2000">
                <a:solidFill>
                  <a:srgbClr val="000000"/>
                </a:solidFill>
              </a:rPr>
              <a:t>Kulttuuri on käytännössä sitä, kun ihmiset ajattelevat, tekevät ja luovat uutta. </a:t>
            </a:r>
            <a:endParaRPr lang="fi-FI" sz="2000" b="0" i="0" u="none" strike="noStrike">
              <a:solidFill>
                <a:srgbClr val="000000"/>
              </a:solidFill>
              <a:effectLst/>
              <a:ea typeface="Calibri"/>
              <a:cs typeface="Calibri"/>
            </a:endParaRPr>
          </a:p>
          <a:p>
            <a:pPr marL="0" indent="0" algn="l">
              <a:buNone/>
            </a:pPr>
            <a:r>
              <a:rPr lang="fi-FI" sz="2000" b="0" i="0" u="none" strike="noStrike">
                <a:solidFill>
                  <a:srgbClr val="000000"/>
                </a:solidFill>
                <a:effectLst/>
              </a:rPr>
              <a:t>Näin syntyi ajatus luovuuden voimasta – </a:t>
            </a:r>
            <a:r>
              <a:rPr lang="fi-FI" sz="2000" i="0" u="none" strike="noStrike">
                <a:solidFill>
                  <a:srgbClr val="000000"/>
                </a:solidFill>
                <a:effectLst/>
              </a:rPr>
              <a:t>luomisvoimasta</a:t>
            </a:r>
            <a:r>
              <a:rPr lang="fi-FI" sz="2000" b="0" i="0" u="none" strike="noStrike">
                <a:solidFill>
                  <a:srgbClr val="000000"/>
                </a:solidFill>
                <a:effectLst/>
              </a:rPr>
              <a:t>. Luomisvoima kuvaa Lapinlahtea, jossa kipinä yhteisen hyvän luomiseen syttyy ja kasvaa. Se tuo yhteen kulttuurin, elinvoiman ja hyvän arjen maanläheisellä ja suuhun sopivalla tavalla.</a:t>
            </a:r>
            <a:endParaRPr lang="fi-FI" sz="2000" b="0" i="0" u="none" strike="noStrike">
              <a:solidFill>
                <a:srgbClr val="000000"/>
              </a:solidFill>
              <a:effectLst/>
              <a:ea typeface="Calibri"/>
              <a:cs typeface="Calibri"/>
            </a:endParaRPr>
          </a:p>
          <a:p>
            <a:pPr marL="0" indent="0">
              <a:buNone/>
            </a:pPr>
            <a:endParaRPr lang="fi-FI" sz="2000"/>
          </a:p>
          <a:p>
            <a:endParaRPr lang="fi-FI" sz="2000"/>
          </a:p>
        </p:txBody>
      </p:sp>
      <p:sp>
        <p:nvSpPr>
          <p:cNvPr id="4" name="Päivämäärän paikkamerkki 3">
            <a:extLst>
              <a:ext uri="{FF2B5EF4-FFF2-40B4-BE49-F238E27FC236}">
                <a16:creationId xmlns:a16="http://schemas.microsoft.com/office/drawing/2014/main" id="{974385E7-457A-3B81-A545-DFBABA52F0D6}"/>
              </a:ext>
            </a:extLst>
          </p:cNvPr>
          <p:cNvSpPr>
            <a:spLocks noGrp="1"/>
          </p:cNvSpPr>
          <p:nvPr>
            <p:ph type="dt" sz="half" idx="10"/>
          </p:nvPr>
        </p:nvSpPr>
        <p:spPr/>
        <p:txBody>
          <a:bodyPr/>
          <a:lstStyle/>
          <a:p>
            <a:fld id="{BF8CD5AA-EC42-1C4E-8C1C-A6EAF6D39CED}" type="datetime1">
              <a:rPr lang="fi-FI" smtClean="0"/>
              <a:t>23.2.2026</a:t>
            </a:fld>
            <a:endParaRPr lang="fi-FI"/>
          </a:p>
        </p:txBody>
      </p:sp>
      <p:sp>
        <p:nvSpPr>
          <p:cNvPr id="5" name="Dian numeron paikkamerkki 4">
            <a:extLst>
              <a:ext uri="{FF2B5EF4-FFF2-40B4-BE49-F238E27FC236}">
                <a16:creationId xmlns:a16="http://schemas.microsoft.com/office/drawing/2014/main" id="{285D754F-84DC-3AB6-9669-93D477C95DAE}"/>
              </a:ext>
            </a:extLst>
          </p:cNvPr>
          <p:cNvSpPr>
            <a:spLocks noGrp="1"/>
          </p:cNvSpPr>
          <p:nvPr>
            <p:ph type="sldNum" sz="quarter" idx="12"/>
          </p:nvPr>
        </p:nvSpPr>
        <p:spPr/>
        <p:txBody>
          <a:bodyPr/>
          <a:lstStyle/>
          <a:p>
            <a:fld id="{BEEBCB1B-D99C-E849-91D4-FBAA1384A761}" type="slidenum">
              <a:rPr lang="fi-FI" smtClean="0"/>
              <a:t>4</a:t>
            </a:fld>
            <a:endParaRPr lang="fi-FI"/>
          </a:p>
        </p:txBody>
      </p:sp>
    </p:spTree>
    <p:extLst>
      <p:ext uri="{BB962C8B-B14F-4D97-AF65-F5344CB8AC3E}">
        <p14:creationId xmlns:p14="http://schemas.microsoft.com/office/powerpoint/2010/main" val="23954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D26EB8E-4EE3-F1BA-0917-BEAB53C2F586}"/>
              </a:ext>
            </a:extLst>
          </p:cNvPr>
          <p:cNvSpPr>
            <a:spLocks noGrp="1"/>
          </p:cNvSpPr>
          <p:nvPr>
            <p:ph type="dt" sz="half" idx="10"/>
          </p:nvPr>
        </p:nvSpPr>
        <p:spPr/>
        <p:txBody>
          <a:bodyPr/>
          <a:lstStyle/>
          <a:p>
            <a:fld id="{BA5B313B-BE05-784E-8018-BD2E6336A5D1}" type="datetime1">
              <a:rPr lang="fi-FI" smtClean="0"/>
              <a:t>23.2.2026</a:t>
            </a:fld>
            <a:endParaRPr lang="fi-FI"/>
          </a:p>
        </p:txBody>
      </p:sp>
      <p:sp>
        <p:nvSpPr>
          <p:cNvPr id="3" name="Otsikko 2">
            <a:extLst>
              <a:ext uri="{FF2B5EF4-FFF2-40B4-BE49-F238E27FC236}">
                <a16:creationId xmlns:a16="http://schemas.microsoft.com/office/drawing/2014/main" id="{0326E6B0-A507-F0D8-968C-760A2A78CC97}"/>
              </a:ext>
            </a:extLst>
          </p:cNvPr>
          <p:cNvSpPr>
            <a:spLocks noGrp="1"/>
          </p:cNvSpPr>
          <p:nvPr>
            <p:ph type="title"/>
          </p:nvPr>
        </p:nvSpPr>
        <p:spPr>
          <a:xfrm>
            <a:off x="776799" y="1631726"/>
            <a:ext cx="10515600" cy="998347"/>
          </a:xfrm>
        </p:spPr>
        <p:txBody>
          <a:bodyPr/>
          <a:lstStyle/>
          <a:p>
            <a:r>
              <a:rPr lang="fi-FI" dirty="0">
                <a:solidFill>
                  <a:schemeClr val="accent6">
                    <a:lumMod val="76000"/>
                  </a:schemeClr>
                </a:solidFill>
              </a:rPr>
              <a:t>Päätavoitteet</a:t>
            </a:r>
            <a:endParaRPr lang="fi-FI" dirty="0">
              <a:solidFill>
                <a:schemeClr val="accent6">
                  <a:lumMod val="76000"/>
                </a:schemeClr>
              </a:solidFill>
              <a:ea typeface="Calibri Light"/>
              <a:cs typeface="Calibri Light"/>
            </a:endParaRPr>
          </a:p>
        </p:txBody>
      </p:sp>
      <p:sp>
        <p:nvSpPr>
          <p:cNvPr id="4" name="Tekstin paikkamerkki 3">
            <a:extLst>
              <a:ext uri="{FF2B5EF4-FFF2-40B4-BE49-F238E27FC236}">
                <a16:creationId xmlns:a16="http://schemas.microsoft.com/office/drawing/2014/main" id="{7EAB8505-C2D1-2B30-7CD3-DA589265DDCD}"/>
              </a:ext>
            </a:extLst>
          </p:cNvPr>
          <p:cNvSpPr>
            <a:spLocks noGrp="1"/>
          </p:cNvSpPr>
          <p:nvPr>
            <p:ph type="body" sz="quarter" idx="11"/>
          </p:nvPr>
        </p:nvSpPr>
        <p:spPr>
          <a:xfrm>
            <a:off x="2721909" y="2888378"/>
            <a:ext cx="6748182" cy="541338"/>
          </a:xfrm>
        </p:spPr>
        <p:txBody>
          <a:bodyPr>
            <a:normAutofit/>
          </a:bodyPr>
          <a:lstStyle/>
          <a:p>
            <a:r>
              <a:rPr lang="fi-FI"/>
              <a:t>Monivuotisen kehittämisen painopisteet</a:t>
            </a:r>
          </a:p>
        </p:txBody>
      </p:sp>
    </p:spTree>
    <p:extLst>
      <p:ext uri="{BB962C8B-B14F-4D97-AF65-F5344CB8AC3E}">
        <p14:creationId xmlns:p14="http://schemas.microsoft.com/office/powerpoint/2010/main" val="177406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FB24-5976-777C-C448-083056D67076}"/>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D05DF78-C432-F5E5-3F20-370A87EF79E5}"/>
              </a:ext>
            </a:extLst>
          </p:cNvPr>
          <p:cNvSpPr>
            <a:spLocks noGrp="1"/>
          </p:cNvSpPr>
          <p:nvPr>
            <p:ph idx="1"/>
          </p:nvPr>
        </p:nvSpPr>
        <p:spPr>
          <a:xfrm>
            <a:off x="838199" y="1523436"/>
            <a:ext cx="10887635" cy="4737523"/>
          </a:xfrm>
        </p:spPr>
        <p:txBody>
          <a:bodyPr vert="horz" lIns="91440" tIns="45720" rIns="91440" bIns="45720" numCol="2" spcCol="180000" rtlCol="0" anchor="t">
            <a:noAutofit/>
          </a:bodyPr>
          <a:lstStyle/>
          <a:p>
            <a:pPr marL="457200" indent="-457200" algn="l">
              <a:lnSpc>
                <a:spcPct val="150000"/>
              </a:lnSpc>
            </a:pPr>
            <a:r>
              <a:rPr lang="fi-FI" sz="2600" b="1" i="0" u="none" strike="noStrike" dirty="0">
                <a:solidFill>
                  <a:schemeClr val="accent6">
                    <a:lumMod val="76000"/>
                  </a:schemeClr>
                </a:solidFill>
                <a:effectLst/>
              </a:rPr>
              <a:t>Yritysten kasvua tukevan toimintaympäristön vahvistaminen</a:t>
            </a:r>
            <a:endParaRPr lang="fi-FI" sz="2600" b="1" i="0" u="none" strike="noStrike" dirty="0">
              <a:solidFill>
                <a:schemeClr val="accent6">
                  <a:lumMod val="76000"/>
                </a:schemeClr>
              </a:solidFill>
              <a:effectLst/>
              <a:ea typeface="Calibri"/>
              <a:cs typeface="Calibri"/>
            </a:endParaRPr>
          </a:p>
          <a:p>
            <a:pPr marL="457200" indent="-457200" algn="l">
              <a:lnSpc>
                <a:spcPct val="150000"/>
              </a:lnSpc>
            </a:pPr>
            <a:r>
              <a:rPr lang="fi-FI" sz="2600" b="1" dirty="0">
                <a:solidFill>
                  <a:schemeClr val="accent6">
                    <a:lumMod val="76000"/>
                  </a:schemeClr>
                </a:solidFill>
              </a:rPr>
              <a:t>Palveluiden</a:t>
            </a:r>
            <a:r>
              <a:rPr lang="fi-FI" sz="2600" b="1" i="0" u="none" strike="noStrike" dirty="0">
                <a:solidFill>
                  <a:schemeClr val="accent6">
                    <a:lumMod val="76000"/>
                  </a:schemeClr>
                </a:solidFill>
                <a:effectLst/>
              </a:rPr>
              <a:t> saavutettavuuden ja sujuvuuden kehittäminen</a:t>
            </a:r>
            <a:endParaRPr lang="fi-FI" sz="2600" b="1" i="0" u="none" strike="noStrike" dirty="0">
              <a:solidFill>
                <a:schemeClr val="accent6">
                  <a:lumMod val="76000"/>
                </a:schemeClr>
              </a:solidFill>
              <a:effectLst/>
              <a:ea typeface="Calibri"/>
              <a:cs typeface="Calibri"/>
            </a:endParaRPr>
          </a:p>
          <a:p>
            <a:pPr marL="457200" indent="-457200" algn="l">
              <a:lnSpc>
                <a:spcPct val="150000"/>
              </a:lnSpc>
            </a:pPr>
            <a:r>
              <a:rPr lang="fi-FI" sz="2600" b="1" i="0" u="none" strike="noStrike" dirty="0">
                <a:solidFill>
                  <a:schemeClr val="accent6">
                    <a:lumMod val="76000"/>
                  </a:schemeClr>
                </a:solidFill>
                <a:effectLst/>
              </a:rPr>
              <a:t>Kulttuurin hyödyntäminen yhteisöllisenä voimavarana ja kilpailuetuna</a:t>
            </a:r>
            <a:endParaRPr lang="fi-FI" sz="2600" b="1" i="0" u="none" strike="noStrike" dirty="0">
              <a:solidFill>
                <a:schemeClr val="accent6">
                  <a:lumMod val="76000"/>
                </a:schemeClr>
              </a:solidFill>
              <a:effectLst/>
              <a:ea typeface="Calibri"/>
              <a:cs typeface="Calibri"/>
            </a:endParaRPr>
          </a:p>
          <a:p>
            <a:pPr marL="457200" indent="-457200" algn="l">
              <a:lnSpc>
                <a:spcPct val="150000"/>
              </a:lnSpc>
            </a:pPr>
            <a:r>
              <a:rPr lang="fi-FI" sz="2600" b="1" i="0" u="none" strike="noStrike" dirty="0">
                <a:solidFill>
                  <a:schemeClr val="accent6">
                    <a:lumMod val="76000"/>
                  </a:schemeClr>
                </a:solidFill>
                <a:effectLst/>
              </a:rPr>
              <a:t>Kuntalaisten hyvinvoinnin ja osallisuuden edistäminen osana aktiivista arkea</a:t>
            </a:r>
            <a:endParaRPr lang="fi-FI" sz="2600" b="1" i="0" u="none" strike="noStrike" dirty="0">
              <a:solidFill>
                <a:schemeClr val="accent6">
                  <a:lumMod val="76000"/>
                </a:schemeClr>
              </a:solidFill>
              <a:effectLst/>
              <a:ea typeface="Calibri"/>
              <a:cs typeface="Calibri"/>
            </a:endParaRPr>
          </a:p>
          <a:p>
            <a:pPr marL="457200" indent="-457200" algn="l">
              <a:lnSpc>
                <a:spcPct val="150000"/>
              </a:lnSpc>
            </a:pPr>
            <a:r>
              <a:rPr lang="fi-FI" sz="2600" b="1" dirty="0">
                <a:solidFill>
                  <a:schemeClr val="accent6">
                    <a:lumMod val="76000"/>
                  </a:schemeClr>
                </a:solidFill>
              </a:rPr>
              <a:t>Taloudellisesti</a:t>
            </a:r>
            <a:r>
              <a:rPr lang="fi-FI" sz="2600" b="1" i="0" u="none" strike="noStrike" dirty="0">
                <a:solidFill>
                  <a:schemeClr val="accent6">
                    <a:lumMod val="76000"/>
                  </a:schemeClr>
                </a:solidFill>
                <a:effectLst/>
              </a:rPr>
              <a:t>, sosiaalisesti ja ekologisesti kestävän toiminnan </a:t>
            </a:r>
            <a:r>
              <a:rPr lang="fi-FI" sz="2600" b="1" dirty="0">
                <a:solidFill>
                  <a:schemeClr val="accent6">
                    <a:lumMod val="76000"/>
                  </a:schemeClr>
                </a:solidFill>
              </a:rPr>
              <a:t>kehittäminen</a:t>
            </a:r>
            <a:endParaRPr lang="fi-FI" sz="2600" b="1" i="0" u="none" strike="noStrike" dirty="0">
              <a:solidFill>
                <a:schemeClr val="accent6">
                  <a:lumMod val="76000"/>
                </a:schemeClr>
              </a:solidFill>
              <a:effectLst/>
              <a:ea typeface="Calibri"/>
              <a:cs typeface="Calibri"/>
            </a:endParaRPr>
          </a:p>
          <a:p>
            <a:pPr marL="0" indent="0">
              <a:buNone/>
            </a:pPr>
            <a:endParaRPr lang="fi-FI" sz="1400" b="1" dirty="0">
              <a:solidFill>
                <a:srgbClr val="000000"/>
              </a:solidFill>
              <a:ea typeface="Calibri"/>
              <a:cs typeface="Calibri"/>
            </a:endParaRPr>
          </a:p>
          <a:p>
            <a:pPr marL="0" indent="0" algn="l">
              <a:buNone/>
            </a:pPr>
            <a:endParaRPr lang="fi-FI" sz="1400" b="1" i="0" u="none" strike="noStrike" dirty="0">
              <a:solidFill>
                <a:srgbClr val="000000"/>
              </a:solidFill>
              <a:effectLst/>
              <a:ea typeface="Calibri"/>
              <a:cs typeface="Calibri"/>
            </a:endParaRPr>
          </a:p>
        </p:txBody>
      </p:sp>
      <p:sp>
        <p:nvSpPr>
          <p:cNvPr id="5" name="Dian numeron paikkamerkki 4">
            <a:extLst>
              <a:ext uri="{FF2B5EF4-FFF2-40B4-BE49-F238E27FC236}">
                <a16:creationId xmlns:a16="http://schemas.microsoft.com/office/drawing/2014/main" id="{9CB61F5A-D068-EFDD-7FCC-F1C6585BB982}"/>
              </a:ext>
            </a:extLst>
          </p:cNvPr>
          <p:cNvSpPr>
            <a:spLocks noGrp="1"/>
          </p:cNvSpPr>
          <p:nvPr>
            <p:ph type="sldNum" sz="quarter" idx="12"/>
          </p:nvPr>
        </p:nvSpPr>
        <p:spPr/>
        <p:txBody>
          <a:bodyPr/>
          <a:lstStyle/>
          <a:p>
            <a:fld id="{BEEBCB1B-D99C-E849-91D4-FBAA1384A761}" type="slidenum">
              <a:rPr lang="fi-FI" smtClean="0"/>
              <a:t>6</a:t>
            </a:fld>
            <a:endParaRPr lang="fi-FI"/>
          </a:p>
        </p:txBody>
      </p:sp>
    </p:spTree>
    <p:extLst>
      <p:ext uri="{BB962C8B-B14F-4D97-AF65-F5344CB8AC3E}">
        <p14:creationId xmlns:p14="http://schemas.microsoft.com/office/powerpoint/2010/main" val="3836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D78E-008D-02F0-E774-719F602FCF6C}"/>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56FB169-0780-4812-30AE-F38828F4E120}"/>
              </a:ext>
            </a:extLst>
          </p:cNvPr>
          <p:cNvSpPr>
            <a:spLocks noGrp="1"/>
          </p:cNvSpPr>
          <p:nvPr>
            <p:ph idx="1"/>
          </p:nvPr>
        </p:nvSpPr>
        <p:spPr>
          <a:xfrm>
            <a:off x="1522707" y="1523436"/>
            <a:ext cx="10480805" cy="5010714"/>
          </a:xfrm>
        </p:spPr>
        <p:txBody>
          <a:bodyPr vert="horz" lIns="91440" tIns="45720" rIns="91440" bIns="45720" numCol="2" spcCol="180000" rtlCol="0" anchor="t">
            <a:noAutofit/>
          </a:bodyPr>
          <a:lstStyle/>
          <a:p>
            <a:pPr marL="0" indent="0" algn="l">
              <a:buNone/>
            </a:pPr>
            <a:r>
              <a:rPr lang="fi-FI" b="1" i="0" u="none" strike="noStrike" dirty="0">
                <a:solidFill>
                  <a:schemeClr val="accent6">
                    <a:lumMod val="76000"/>
                  </a:schemeClr>
                </a:solidFill>
                <a:effectLst/>
              </a:rPr>
              <a:t>Yritysten kasvua tukevan toimintaympäristön vahvistaminen</a:t>
            </a:r>
          </a:p>
          <a:p>
            <a:pPr marL="0" indent="0" algn="l">
              <a:buNone/>
            </a:pPr>
            <a:r>
              <a:rPr lang="fi-FI" sz="2000" b="1" i="0" u="none" strike="noStrike" dirty="0">
                <a:solidFill>
                  <a:srgbClr val="000000"/>
                </a:solidFill>
                <a:effectLst/>
              </a:rPr>
              <a:t>Tällä hetkellä:</a:t>
            </a:r>
            <a:r>
              <a:rPr lang="fi-FI" sz="2000" dirty="0">
                <a:solidFill>
                  <a:srgbClr val="000000"/>
                </a:solidFill>
              </a:rPr>
              <a:t> </a:t>
            </a:r>
            <a:r>
              <a:rPr lang="fi-FI" sz="2000" b="0" i="0" u="none" strike="noStrike" dirty="0">
                <a:solidFill>
                  <a:srgbClr val="000000"/>
                </a:solidFill>
                <a:effectLst/>
              </a:rPr>
              <a:t>Lapinlahti koetaan yrityksille kohtuullisen houkuttelevaksi, mutta yrityspalvelut ja kunnan rooli elinkeinotoiminnan tukijana näyttäytyvät hajanaisina. Sijainti on vahvuus, mutta potentiaali ei vielä realisoidu täysimääräisesti.</a:t>
            </a:r>
            <a:endParaRPr lang="fi-FI" sz="2000" b="0" i="0" u="none" strike="noStrike" dirty="0">
              <a:solidFill>
                <a:srgbClr val="000000"/>
              </a:solidFill>
              <a:effectLst/>
              <a:ea typeface="Calibri"/>
              <a:cs typeface="Calibri"/>
            </a:endParaRPr>
          </a:p>
          <a:p>
            <a:pPr marL="0" indent="0" algn="l">
              <a:buNone/>
            </a:pPr>
            <a:r>
              <a:rPr lang="fi-FI" sz="2000" b="1" i="0" u="none" strike="noStrike" dirty="0">
                <a:solidFill>
                  <a:srgbClr val="000000"/>
                </a:solidFill>
                <a:effectLst/>
              </a:rPr>
              <a:t>Tulevaisuudessa:</a:t>
            </a:r>
            <a:r>
              <a:rPr lang="fi-FI" sz="2000" dirty="0">
                <a:solidFill>
                  <a:srgbClr val="000000"/>
                </a:solidFill>
              </a:rPr>
              <a:t> </a:t>
            </a:r>
            <a:r>
              <a:rPr lang="fi-FI" sz="2000" b="0" i="0" u="none" strike="noStrike" dirty="0">
                <a:solidFill>
                  <a:srgbClr val="000000"/>
                </a:solidFill>
                <a:effectLst/>
              </a:rPr>
              <a:t>Lapinlahti on aktiivinen ja yritysmyönteinen kumppani, jossa yritysten on helppo aloittaa</a:t>
            </a:r>
            <a:r>
              <a:rPr lang="fi-FI" sz="2000" dirty="0">
                <a:solidFill>
                  <a:srgbClr val="000000"/>
                </a:solidFill>
              </a:rPr>
              <a:t> ja</a:t>
            </a:r>
            <a:r>
              <a:rPr lang="fi-FI" sz="2000" b="0" i="0" u="none" strike="noStrike" dirty="0">
                <a:solidFill>
                  <a:srgbClr val="000000"/>
                </a:solidFill>
                <a:effectLst/>
              </a:rPr>
              <a:t> kasvaa. Sujuvat lupaprosessit, toimivat tilat, osaava neuvonta ja </a:t>
            </a:r>
            <a:r>
              <a:rPr lang="fi-FI" sz="2000" dirty="0">
                <a:solidFill>
                  <a:srgbClr val="000000"/>
                </a:solidFill>
              </a:rPr>
              <a:t>vahva</a:t>
            </a:r>
            <a:r>
              <a:rPr lang="fi-FI" sz="2000" b="0" i="0" u="none" strike="noStrike" dirty="0">
                <a:solidFill>
                  <a:srgbClr val="000000"/>
                </a:solidFill>
                <a:effectLst/>
              </a:rPr>
              <a:t> verkostoyhteistyö luovat edellytyksiä onnistua.</a:t>
            </a:r>
            <a:endParaRPr lang="fi-FI" sz="2000" b="0" i="0" u="none" strike="noStrike" dirty="0">
              <a:solidFill>
                <a:srgbClr val="000000"/>
              </a:solidFill>
              <a:effectLst/>
              <a:ea typeface="Calibri"/>
              <a:cs typeface="Calibri"/>
            </a:endParaRPr>
          </a:p>
        </p:txBody>
      </p:sp>
      <p:sp>
        <p:nvSpPr>
          <p:cNvPr id="5" name="Dian numeron paikkamerkki 4">
            <a:extLst>
              <a:ext uri="{FF2B5EF4-FFF2-40B4-BE49-F238E27FC236}">
                <a16:creationId xmlns:a16="http://schemas.microsoft.com/office/drawing/2014/main" id="{C08DEFC1-1C38-F982-2945-03B284D8D42F}"/>
              </a:ext>
            </a:extLst>
          </p:cNvPr>
          <p:cNvSpPr>
            <a:spLocks noGrp="1"/>
          </p:cNvSpPr>
          <p:nvPr>
            <p:ph type="sldNum" sz="quarter" idx="12"/>
          </p:nvPr>
        </p:nvSpPr>
        <p:spPr/>
        <p:txBody>
          <a:bodyPr/>
          <a:lstStyle/>
          <a:p>
            <a:fld id="{BEEBCB1B-D99C-E849-91D4-FBAA1384A761}" type="slidenum">
              <a:rPr lang="fi-FI" smtClean="0"/>
              <a:t>7</a:t>
            </a:fld>
            <a:endParaRPr lang="fi-FI"/>
          </a:p>
        </p:txBody>
      </p:sp>
    </p:spTree>
    <p:extLst>
      <p:ext uri="{BB962C8B-B14F-4D97-AF65-F5344CB8AC3E}">
        <p14:creationId xmlns:p14="http://schemas.microsoft.com/office/powerpoint/2010/main" val="373833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E78B9-1E2D-A7A2-F558-951DC4F335A9}"/>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786430E-53EC-7B6E-FA2A-EEF35BE7D7D8}"/>
              </a:ext>
            </a:extLst>
          </p:cNvPr>
          <p:cNvSpPr>
            <a:spLocks noGrp="1"/>
          </p:cNvSpPr>
          <p:nvPr>
            <p:ph idx="1"/>
          </p:nvPr>
        </p:nvSpPr>
        <p:spPr>
          <a:xfrm>
            <a:off x="889860" y="1536351"/>
            <a:ext cx="10887635" cy="4737523"/>
          </a:xfrm>
        </p:spPr>
        <p:txBody>
          <a:bodyPr vert="horz" lIns="91440" tIns="45720" rIns="91440" bIns="45720" numCol="2" spcCol="180000" rtlCol="0" anchor="t">
            <a:noAutofit/>
          </a:bodyPr>
          <a:lstStyle/>
          <a:p>
            <a:pPr marL="0" indent="0" algn="l">
              <a:buNone/>
            </a:pPr>
            <a:r>
              <a:rPr lang="fi-FI" b="1" dirty="0">
                <a:solidFill>
                  <a:schemeClr val="accent6">
                    <a:lumMod val="76000"/>
                  </a:schemeClr>
                </a:solidFill>
              </a:rPr>
              <a:t>Palveluiden</a:t>
            </a:r>
            <a:r>
              <a:rPr lang="fi-FI" b="1" i="0" u="none" strike="noStrike" dirty="0">
                <a:solidFill>
                  <a:schemeClr val="accent6">
                    <a:lumMod val="76000"/>
                  </a:schemeClr>
                </a:solidFill>
                <a:effectLst/>
              </a:rPr>
              <a:t> saavutettavuuden ja sujuvuuden kehittäminen</a:t>
            </a:r>
            <a:endParaRPr lang="fi-FI" b="1" i="0" u="none" strike="noStrike" dirty="0">
              <a:solidFill>
                <a:schemeClr val="accent6">
                  <a:lumMod val="76000"/>
                </a:schemeClr>
              </a:solidFill>
              <a:effectLst/>
              <a:ea typeface="Calibri"/>
              <a:cs typeface="Calibri"/>
            </a:endParaRPr>
          </a:p>
          <a:p>
            <a:pPr marL="0" indent="0" algn="l">
              <a:buNone/>
            </a:pPr>
            <a:r>
              <a:rPr lang="fi-FI" sz="2000" b="1" i="0" u="none" strike="noStrike" dirty="0">
                <a:solidFill>
                  <a:srgbClr val="000000"/>
                </a:solidFill>
                <a:effectLst/>
              </a:rPr>
              <a:t>Tällä hetkellä:</a:t>
            </a:r>
            <a:r>
              <a:rPr lang="fi-FI" sz="2000" dirty="0">
                <a:solidFill>
                  <a:srgbClr val="000000"/>
                </a:solidFill>
              </a:rPr>
              <a:t> </a:t>
            </a:r>
            <a:r>
              <a:rPr lang="fi-FI" sz="2000" b="0" i="0" u="none" strike="noStrike" dirty="0">
                <a:solidFill>
                  <a:srgbClr val="000000"/>
                </a:solidFill>
                <a:effectLst/>
              </a:rPr>
              <a:t>Arjen palvelut toimivat pääosin hyvin, mutta saavutettavuudessa, tiedonkulussa ja sujuvuudessa koetaan erityisesti kehittämisen tarvetta. Palvelujen väheneminen herättää huolta.</a:t>
            </a:r>
            <a:endParaRPr lang="fi-FI" sz="2000" b="0" i="0" u="none" strike="noStrike">
              <a:solidFill>
                <a:srgbClr val="000000"/>
              </a:solidFill>
              <a:effectLst/>
              <a:ea typeface="Calibri"/>
              <a:cs typeface="Calibri"/>
            </a:endParaRPr>
          </a:p>
          <a:p>
            <a:pPr marL="0" indent="0" algn="l">
              <a:buNone/>
            </a:pPr>
            <a:r>
              <a:rPr lang="fi-FI" sz="2000" b="1" i="0" u="none" strike="noStrike" dirty="0">
                <a:solidFill>
                  <a:srgbClr val="000000"/>
                </a:solidFill>
                <a:effectLst/>
              </a:rPr>
              <a:t>Tulevaisuudessa:</a:t>
            </a:r>
            <a:r>
              <a:rPr lang="fi-FI" sz="2000" dirty="0">
                <a:solidFill>
                  <a:srgbClr val="000000"/>
                </a:solidFill>
              </a:rPr>
              <a:t> </a:t>
            </a:r>
            <a:r>
              <a:rPr lang="fi-FI" sz="2000" b="0" i="0" u="none" strike="noStrike" dirty="0">
                <a:solidFill>
                  <a:srgbClr val="000000"/>
                </a:solidFill>
                <a:effectLst/>
              </a:rPr>
              <a:t>Palvelut ovat selkeästi löydettävissä, helposti saavutettavia ja sujuvia koko kunnan alueella. Lähipalveluja täydentävät digitaaliset ja liikkuvat ratkaisut, ja yhteistyö lähikuntien kanssa varmistaa toimivan arjen vauvasta vaariin.</a:t>
            </a:r>
            <a:endParaRPr lang="fi-FI" sz="2000" b="0" i="0" u="none" strike="noStrike" dirty="0">
              <a:solidFill>
                <a:srgbClr val="000000"/>
              </a:solidFill>
              <a:effectLst/>
              <a:ea typeface="Calibri"/>
              <a:cs typeface="Calibri"/>
            </a:endParaRPr>
          </a:p>
        </p:txBody>
      </p:sp>
      <p:sp>
        <p:nvSpPr>
          <p:cNvPr id="5" name="Dian numeron paikkamerkki 4">
            <a:extLst>
              <a:ext uri="{FF2B5EF4-FFF2-40B4-BE49-F238E27FC236}">
                <a16:creationId xmlns:a16="http://schemas.microsoft.com/office/drawing/2014/main" id="{E11DB71C-6FD7-47EA-7467-F1CC6C21A7E1}"/>
              </a:ext>
            </a:extLst>
          </p:cNvPr>
          <p:cNvSpPr>
            <a:spLocks noGrp="1"/>
          </p:cNvSpPr>
          <p:nvPr>
            <p:ph type="sldNum" sz="quarter" idx="12"/>
          </p:nvPr>
        </p:nvSpPr>
        <p:spPr/>
        <p:txBody>
          <a:bodyPr/>
          <a:lstStyle/>
          <a:p>
            <a:fld id="{BEEBCB1B-D99C-E849-91D4-FBAA1384A761}" type="slidenum">
              <a:rPr lang="fi-FI" smtClean="0"/>
              <a:t>8</a:t>
            </a:fld>
            <a:endParaRPr lang="fi-FI"/>
          </a:p>
        </p:txBody>
      </p:sp>
    </p:spTree>
    <p:extLst>
      <p:ext uri="{BB962C8B-B14F-4D97-AF65-F5344CB8AC3E}">
        <p14:creationId xmlns:p14="http://schemas.microsoft.com/office/powerpoint/2010/main" val="104751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CA9A-ABC9-CC36-7DF1-8504786EC106}"/>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AB10803-34B4-DB85-A349-6E2BE5430CED}"/>
              </a:ext>
            </a:extLst>
          </p:cNvPr>
          <p:cNvSpPr>
            <a:spLocks noGrp="1"/>
          </p:cNvSpPr>
          <p:nvPr>
            <p:ph idx="1"/>
          </p:nvPr>
        </p:nvSpPr>
        <p:spPr>
          <a:xfrm>
            <a:off x="838199" y="1523436"/>
            <a:ext cx="10887635" cy="4737523"/>
          </a:xfrm>
        </p:spPr>
        <p:txBody>
          <a:bodyPr vert="horz" lIns="91440" tIns="45720" rIns="91440" bIns="45720" numCol="2" spcCol="180000" rtlCol="0" anchor="t">
            <a:noAutofit/>
          </a:bodyPr>
          <a:lstStyle/>
          <a:p>
            <a:pPr marL="0" indent="0">
              <a:buNone/>
            </a:pPr>
            <a:r>
              <a:rPr lang="fi-FI" b="1" i="0" u="none" strike="noStrike" dirty="0">
                <a:solidFill>
                  <a:schemeClr val="accent6">
                    <a:lumMod val="76000"/>
                  </a:schemeClr>
                </a:solidFill>
                <a:effectLst/>
              </a:rPr>
              <a:t>Kulttuurin hyödyntäminen yhteisöllisenä voimavarana ja kilpailuetuna</a:t>
            </a:r>
            <a:endParaRPr lang="fi-FI" b="1" i="0" u="none" strike="noStrike" dirty="0">
              <a:solidFill>
                <a:schemeClr val="accent6">
                  <a:lumMod val="76000"/>
                </a:schemeClr>
              </a:solidFill>
              <a:effectLst/>
              <a:ea typeface="Calibri"/>
              <a:cs typeface="Calibri"/>
            </a:endParaRPr>
          </a:p>
          <a:p>
            <a:pPr marL="0" indent="0" algn="l">
              <a:buNone/>
            </a:pPr>
            <a:r>
              <a:rPr lang="fi-FI" sz="2000" b="1" i="0" u="none" strike="noStrike" dirty="0">
                <a:solidFill>
                  <a:srgbClr val="000000"/>
                </a:solidFill>
                <a:effectLst/>
              </a:rPr>
              <a:t>Tällä hetkellä:</a:t>
            </a:r>
            <a:r>
              <a:rPr lang="fi-FI" sz="2000" dirty="0">
                <a:solidFill>
                  <a:srgbClr val="000000"/>
                </a:solidFill>
              </a:rPr>
              <a:t> </a:t>
            </a:r>
            <a:r>
              <a:rPr lang="fi-FI" sz="2000" b="0" i="0" u="none" strike="noStrike" dirty="0">
                <a:solidFill>
                  <a:srgbClr val="000000"/>
                </a:solidFill>
                <a:effectLst/>
              </a:rPr>
              <a:t>Lapinlahdella on vahva kulttuuriperintö ja aktiivinen tekemisen meininki, mutta kulttuurin rooli elinvoiman ja talouden näkökulmasta jää osin näkymättömäksi ja hajanaiseksi. </a:t>
            </a:r>
            <a:endParaRPr lang="fi-FI" sz="2000" b="0" i="0" u="none" strike="noStrike" dirty="0">
              <a:solidFill>
                <a:srgbClr val="000000"/>
              </a:solidFill>
              <a:effectLst/>
              <a:ea typeface="Calibri"/>
              <a:cs typeface="Calibri"/>
            </a:endParaRPr>
          </a:p>
          <a:p>
            <a:pPr marL="0" indent="0" algn="l">
              <a:buNone/>
            </a:pPr>
            <a:r>
              <a:rPr lang="fi-FI" sz="2000" b="1" i="0" u="none" strike="noStrike" dirty="0">
                <a:solidFill>
                  <a:srgbClr val="000000"/>
                </a:solidFill>
                <a:effectLst/>
              </a:rPr>
              <a:t>Tulevaisuudessa:</a:t>
            </a:r>
            <a:r>
              <a:rPr lang="fi-FI" sz="2000" dirty="0">
                <a:solidFill>
                  <a:srgbClr val="000000"/>
                </a:solidFill>
              </a:rPr>
              <a:t> </a:t>
            </a:r>
            <a:r>
              <a:rPr lang="fi-FI" sz="2000" b="0" i="0" u="none" strike="noStrike" dirty="0">
                <a:solidFill>
                  <a:srgbClr val="000000"/>
                </a:solidFill>
                <a:effectLst/>
              </a:rPr>
              <a:t>Kulttuuri ymmärretään laajasti luovuutena, yhteisöllisyytenä ja tekemisenä, joka kytkeytyy arkeen</a:t>
            </a:r>
            <a:r>
              <a:rPr lang="fi-FI" sz="2000" dirty="0">
                <a:solidFill>
                  <a:srgbClr val="000000"/>
                </a:solidFill>
              </a:rPr>
              <a:t> ja</a:t>
            </a:r>
            <a:r>
              <a:rPr lang="fi-FI" sz="2000" b="0" i="0" u="none" strike="noStrike" dirty="0">
                <a:solidFill>
                  <a:srgbClr val="000000"/>
                </a:solidFill>
                <a:effectLst/>
              </a:rPr>
              <a:t> elinkeinoihin. Kulttuuri ja liikunta yhdessä vahvistavat Lapinlahden omaleimaista identiteettiä ja vetovoimaa.</a:t>
            </a:r>
          </a:p>
          <a:p>
            <a:pPr marL="0" indent="0">
              <a:buNone/>
            </a:pPr>
            <a:endParaRPr lang="fi-FI" sz="2000" dirty="0">
              <a:solidFill>
                <a:srgbClr val="000000"/>
              </a:solidFill>
              <a:ea typeface="Calibri"/>
              <a:cs typeface="Calibri"/>
            </a:endParaRPr>
          </a:p>
        </p:txBody>
      </p:sp>
      <p:sp>
        <p:nvSpPr>
          <p:cNvPr id="5" name="Dian numeron paikkamerkki 4">
            <a:extLst>
              <a:ext uri="{FF2B5EF4-FFF2-40B4-BE49-F238E27FC236}">
                <a16:creationId xmlns:a16="http://schemas.microsoft.com/office/drawing/2014/main" id="{813D8020-9F2C-F49C-1CE6-F2533040FB9B}"/>
              </a:ext>
            </a:extLst>
          </p:cNvPr>
          <p:cNvSpPr>
            <a:spLocks noGrp="1"/>
          </p:cNvSpPr>
          <p:nvPr>
            <p:ph type="sldNum" sz="quarter" idx="12"/>
          </p:nvPr>
        </p:nvSpPr>
        <p:spPr/>
        <p:txBody>
          <a:bodyPr/>
          <a:lstStyle/>
          <a:p>
            <a:fld id="{BEEBCB1B-D99C-E849-91D4-FBAA1384A761}" type="slidenum">
              <a:rPr lang="fi-FI" smtClean="0"/>
              <a:t>9</a:t>
            </a:fld>
            <a:endParaRPr lang="fi-FI"/>
          </a:p>
        </p:txBody>
      </p:sp>
    </p:spTree>
    <p:extLst>
      <p:ext uri="{BB962C8B-B14F-4D97-AF65-F5344CB8AC3E}">
        <p14:creationId xmlns:p14="http://schemas.microsoft.com/office/powerpoint/2010/main" val="2914975492"/>
      </p:ext>
    </p:extLst>
  </p:cSld>
  <p:clrMapOvr>
    <a:masterClrMapping/>
  </p:clrMapOvr>
</p:sld>
</file>

<file path=ppt/theme/theme1.xml><?xml version="1.0" encoding="utf-8"?>
<a:theme xmlns:a="http://schemas.openxmlformats.org/drawingml/2006/main" name="LL_powerPoint_1">
  <a:themeElements>
    <a:clrScheme name="Lapinlahti">
      <a:dk1>
        <a:srgbClr val="000000"/>
      </a:dk1>
      <a:lt1>
        <a:srgbClr val="FFFFFF"/>
      </a:lt1>
      <a:dk2>
        <a:srgbClr val="44546A"/>
      </a:dk2>
      <a:lt2>
        <a:srgbClr val="E7E6E6"/>
      </a:lt2>
      <a:accent1>
        <a:srgbClr val="2C8EA5"/>
      </a:accent1>
      <a:accent2>
        <a:srgbClr val="2CA3C5"/>
      </a:accent2>
      <a:accent3>
        <a:srgbClr val="85C3DF"/>
      </a:accent3>
      <a:accent4>
        <a:srgbClr val="A78522"/>
      </a:accent4>
      <a:accent5>
        <a:srgbClr val="D19919"/>
      </a:accent5>
      <a:accent6>
        <a:srgbClr val="EBBB4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ctr">
          <a:defRPr sz="2400" b="1" dirty="0" smtClean="0"/>
        </a:defPPr>
      </a:lstStyle>
    </a:txDef>
  </a:objectDefaults>
  <a:extraClrSchemeLst/>
  <a:extLst>
    <a:ext uri="{05A4C25C-085E-4340-85A3-A5531E510DB2}">
      <thm15:themeFamily xmlns:thm15="http://schemas.microsoft.com/office/thememl/2012/main" name="LL_powerPoint_1" id="{0AB779A1-D81D-2F42-923A-EAE9EE3AA440}" vid="{1994A3D0-2430-CD42-A14E-0973676E763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9d0012-b9ce-4580-80d8-fccef27da36a">
      <Terms xmlns="http://schemas.microsoft.com/office/infopath/2007/PartnerControls"/>
    </lcf76f155ced4ddcb4097134ff3c332f>
    <TaxCatchAll xmlns="a7fac447-514e-43d1-ad9e-199377be33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F24DFB819CC6449BDC1FC03EC8E24C" ma:contentTypeVersion="10" ma:contentTypeDescription="Create a new document." ma:contentTypeScope="" ma:versionID="c143d4cf7857d4f9d0579dc3290a4dc5">
  <xsd:schema xmlns:xsd="http://www.w3.org/2001/XMLSchema" xmlns:xs="http://www.w3.org/2001/XMLSchema" xmlns:p="http://schemas.microsoft.com/office/2006/metadata/properties" xmlns:ns2="dd9d0012-b9ce-4580-80d8-fccef27da36a" xmlns:ns3="a7fac447-514e-43d1-ad9e-199377be33c8" targetNamespace="http://schemas.microsoft.com/office/2006/metadata/properties" ma:root="true" ma:fieldsID="566a43d9bfe028668cd5d93ca06ec790" ns2:_="" ns3:_="">
    <xsd:import namespace="dd9d0012-b9ce-4580-80d8-fccef27da36a"/>
    <xsd:import namespace="a7fac447-514e-43d1-ad9e-199377be33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d0012-b9ce-4580-80d8-fccef27d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43df00-1df8-4514-af30-ba6221e584e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fac447-514e-43d1-ad9e-199377be33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aeae885-93ff-4efb-81f1-69787b874a24}" ma:internalName="TaxCatchAll" ma:showField="CatchAllData" ma:web="a7fac447-514e-43d1-ad9e-199377be3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6110F-E8F4-499D-BD6A-0001A3FFCB40}">
  <ds:schemaRefs>
    <ds:schemaRef ds:uri="http://schemas.microsoft.com/sharepoint/v3/contenttype/forms"/>
  </ds:schemaRefs>
</ds:datastoreItem>
</file>

<file path=customXml/itemProps2.xml><?xml version="1.0" encoding="utf-8"?>
<ds:datastoreItem xmlns:ds="http://schemas.openxmlformats.org/officeDocument/2006/customXml" ds:itemID="{D20DBA80-D254-410D-BC70-DD83CA049EAD}">
  <ds:schemaRefs>
    <ds:schemaRef ds:uri="a7fac447-514e-43d1-ad9e-199377be33c8"/>
    <ds:schemaRef ds:uri="dd9d0012-b9ce-4580-80d8-fccef27da3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29A227-C1D7-4CD9-B98A-8F1EF64CC820}">
  <ds:schemaRefs>
    <ds:schemaRef ds:uri="a7fac447-514e-43d1-ad9e-199377be33c8"/>
    <ds:schemaRef ds:uri="dd9d0012-b9ce-4580-80d8-fccef27da3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LL_powerPoint_1</Template>
  <TotalTime>20</TotalTime>
  <Words>892</Words>
  <Application>Microsoft Office PowerPoint</Application>
  <PresentationFormat>Laajakuva</PresentationFormat>
  <Paragraphs>107</Paragraphs>
  <Slides>17</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17</vt:i4>
      </vt:variant>
    </vt:vector>
  </HeadingPairs>
  <TitlesOfParts>
    <vt:vector size="24" baseType="lpstr">
      <vt:lpstr>Aptos</vt:lpstr>
      <vt:lpstr>Arial</vt:lpstr>
      <vt:lpstr>Calibri</vt:lpstr>
      <vt:lpstr>Calibri Light</vt:lpstr>
      <vt:lpstr>Courier New</vt:lpstr>
      <vt:lpstr>Times New Roman</vt:lpstr>
      <vt:lpstr>LL_powerPoint_1</vt:lpstr>
      <vt:lpstr>PowerPoint-esitys</vt:lpstr>
      <vt:lpstr>Arvot</vt:lpstr>
      <vt:lpstr>Visio</vt:lpstr>
      <vt:lpstr>PowerPoint-esitys</vt:lpstr>
      <vt:lpstr>Päätavoitteet</vt:lpstr>
      <vt:lpstr>PowerPoint-esitys</vt:lpstr>
      <vt:lpstr>PowerPoint-esitys</vt:lpstr>
      <vt:lpstr>PowerPoint-esitys</vt:lpstr>
      <vt:lpstr>PowerPoint-esitys</vt:lpstr>
      <vt:lpstr>PowerPoint-esitys</vt:lpstr>
      <vt:lpstr>PowerPoint-esitys</vt:lpstr>
      <vt:lpstr>Päämittarit</vt:lpstr>
      <vt:lpstr>Yritysten kasvua tukevan toimintaympäristön vahvistaminen</vt:lpstr>
      <vt:lpstr>Palveluiden saavutettavuuden ja sujuvuuden kehittäminen</vt:lpstr>
      <vt:lpstr>Kulttuurin hyödyntäminen yhteisöllisenä voimavarana ja kilpailuetuna</vt:lpstr>
      <vt:lpstr>Kuntalaisten hyvinvoinnin ja osallisuuden edistäminen osana aktiivista arkea</vt:lpstr>
      <vt:lpstr>Taloudellisesti, sosiaalisesti ja ekologisesti kestävän toiminnan kehittäminen</vt:lpstr>
    </vt:vector>
  </TitlesOfParts>
  <Company>Lapinlahti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Ulla Nikulainen</dc:creator>
  <cp:lastModifiedBy>Rissanen Henna</cp:lastModifiedBy>
  <cp:revision>65</cp:revision>
  <cp:lastPrinted>2019-01-16T10:19:47Z</cp:lastPrinted>
  <dcterms:created xsi:type="dcterms:W3CDTF">2019-03-28T13:32:32Z</dcterms:created>
  <dcterms:modified xsi:type="dcterms:W3CDTF">2026-02-23T11:30:24Z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0x010100B1F24DFB819CC6449BDC1FC03EC8E24C</vt:lpwstr>
  </property>
  <property fmtid="{D5CDD505-2E9C-101B-9397-08002B2CF9AE}" pid="3" name="MediaServiceImageTags">
    <vt:lpwstr/>
  </property>
</Properties>
</file>